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35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286" r:id="rId14"/>
    <p:sldId id="287" r:id="rId15"/>
    <p:sldId id="288" r:id="rId16"/>
    <p:sldId id="289" r:id="rId17"/>
    <p:sldId id="322" r:id="rId18"/>
    <p:sldId id="291" r:id="rId19"/>
    <p:sldId id="292" r:id="rId20"/>
    <p:sldId id="293" r:id="rId21"/>
    <p:sldId id="294" r:id="rId22"/>
    <p:sldId id="295" r:id="rId23"/>
    <p:sldId id="296" r:id="rId24"/>
    <p:sldId id="324" r:id="rId25"/>
    <p:sldId id="299" r:id="rId26"/>
    <p:sldId id="323" r:id="rId27"/>
    <p:sldId id="325" r:id="rId28"/>
    <p:sldId id="326" r:id="rId29"/>
    <p:sldId id="321" r:id="rId30"/>
    <p:sldId id="327" r:id="rId31"/>
    <p:sldId id="330" r:id="rId32"/>
    <p:sldId id="331" r:id="rId33"/>
    <p:sldId id="332" r:id="rId34"/>
    <p:sldId id="333" r:id="rId35"/>
    <p:sldId id="334" r:id="rId36"/>
    <p:sldId id="297" r:id="rId37"/>
  </p:sldIdLst>
  <p:sldSz cx="9144000" cy="6858000" type="screen4x3"/>
  <p:notesSz cx="10018713" cy="688816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00FF00"/>
    <a:srgbClr val="CC0099"/>
    <a:srgbClr val="660066"/>
    <a:srgbClr val="FFFFCC"/>
    <a:srgbClr val="0000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40" autoAdjust="0"/>
    <p:restoredTop sz="94692" autoAdjust="0"/>
  </p:normalViewPr>
  <p:slideViewPr>
    <p:cSldViewPr>
      <p:cViewPr varScale="1">
        <p:scale>
          <a:sx n="110" d="100"/>
          <a:sy n="110" d="100"/>
        </p:scale>
        <p:origin x="12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12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12" Type="http://schemas.openxmlformats.org/officeDocument/2006/relationships/image" Target="../media/image111.wmf"/><Relationship Id="rId2" Type="http://schemas.openxmlformats.org/officeDocument/2006/relationships/image" Target="../media/image101.png"/><Relationship Id="rId16" Type="http://schemas.openxmlformats.org/officeDocument/2006/relationships/image" Target="../media/image115.emf"/><Relationship Id="rId1" Type="http://schemas.openxmlformats.org/officeDocument/2006/relationships/image" Target="../media/image100.png"/><Relationship Id="rId6" Type="http://schemas.openxmlformats.org/officeDocument/2006/relationships/image" Target="../media/image105.wmf"/><Relationship Id="rId11" Type="http://schemas.openxmlformats.org/officeDocument/2006/relationships/image" Target="../media/image110.wmf"/><Relationship Id="rId5" Type="http://schemas.openxmlformats.org/officeDocument/2006/relationships/image" Target="../media/image104.wmf"/><Relationship Id="rId15" Type="http://schemas.openxmlformats.org/officeDocument/2006/relationships/image" Target="../media/image114.wmf"/><Relationship Id="rId10" Type="http://schemas.openxmlformats.org/officeDocument/2006/relationships/image" Target="../media/image109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Relationship Id="rId14" Type="http://schemas.openxmlformats.org/officeDocument/2006/relationships/image" Target="../media/image11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emf"/><Relationship Id="rId10" Type="http://schemas.openxmlformats.org/officeDocument/2006/relationships/image" Target="../media/image125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6.wmf"/><Relationship Id="rId7" Type="http://schemas.openxmlformats.org/officeDocument/2006/relationships/image" Target="../media/image160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Relationship Id="rId9" Type="http://schemas.openxmlformats.org/officeDocument/2006/relationships/image" Target="../media/image16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png"/><Relationship Id="rId1" Type="http://schemas.openxmlformats.org/officeDocument/2006/relationships/image" Target="../media/image16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24.wmf"/><Relationship Id="rId7" Type="http://schemas.openxmlformats.org/officeDocument/2006/relationships/image" Target="../media/image12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1.wmf"/><Relationship Id="rId11" Type="http://schemas.openxmlformats.org/officeDocument/2006/relationships/image" Target="../media/image21.wmf"/><Relationship Id="rId5" Type="http://schemas.openxmlformats.org/officeDocument/2006/relationships/image" Target="../media/image26.wmf"/><Relationship Id="rId10" Type="http://schemas.openxmlformats.org/officeDocument/2006/relationships/image" Target="../media/image15.wmf"/><Relationship Id="rId4" Type="http://schemas.openxmlformats.org/officeDocument/2006/relationships/image" Target="../media/image25.wmf"/><Relationship Id="rId9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5" Type="http://schemas.openxmlformats.org/officeDocument/2006/relationships/image" Target="../media/image178.png"/><Relationship Id="rId4" Type="http://schemas.openxmlformats.org/officeDocument/2006/relationships/image" Target="../media/image17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75.wmf"/><Relationship Id="rId7" Type="http://schemas.openxmlformats.org/officeDocument/2006/relationships/image" Target="../media/image182.emf"/><Relationship Id="rId2" Type="http://schemas.openxmlformats.org/officeDocument/2006/relationships/image" Target="../media/image174.wmf"/><Relationship Id="rId1" Type="http://schemas.openxmlformats.org/officeDocument/2006/relationships/image" Target="../media/image179.emf"/><Relationship Id="rId6" Type="http://schemas.openxmlformats.org/officeDocument/2006/relationships/image" Target="../media/image172.wmf"/><Relationship Id="rId5" Type="http://schemas.openxmlformats.org/officeDocument/2006/relationships/image" Target="../media/image181.wmf"/><Relationship Id="rId4" Type="http://schemas.openxmlformats.org/officeDocument/2006/relationships/image" Target="../media/image18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199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12" Type="http://schemas.openxmlformats.org/officeDocument/2006/relationships/image" Target="../media/image198.wmf"/><Relationship Id="rId2" Type="http://schemas.openxmlformats.org/officeDocument/2006/relationships/image" Target="../media/image69.wmf"/><Relationship Id="rId1" Type="http://schemas.openxmlformats.org/officeDocument/2006/relationships/image" Target="../media/image197.wmf"/><Relationship Id="rId6" Type="http://schemas.openxmlformats.org/officeDocument/2006/relationships/image" Target="../media/image73.wmf"/><Relationship Id="rId11" Type="http://schemas.openxmlformats.org/officeDocument/2006/relationships/image" Target="../media/image24.wmf"/><Relationship Id="rId5" Type="http://schemas.openxmlformats.org/officeDocument/2006/relationships/image" Target="../media/image72.wmf"/><Relationship Id="rId10" Type="http://schemas.openxmlformats.org/officeDocument/2006/relationships/image" Target="../media/image23.wmf"/><Relationship Id="rId4" Type="http://schemas.openxmlformats.org/officeDocument/2006/relationships/image" Target="../media/image71.wmf"/><Relationship Id="rId9" Type="http://schemas.openxmlformats.org/officeDocument/2006/relationships/image" Target="../media/image22.wmf"/><Relationship Id="rId14" Type="http://schemas.openxmlformats.org/officeDocument/2006/relationships/image" Target="../media/image200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203.wmf"/><Relationship Id="rId7" Type="http://schemas.openxmlformats.org/officeDocument/2006/relationships/image" Target="../media/image206.e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6" Type="http://schemas.openxmlformats.org/officeDocument/2006/relationships/image" Target="../media/image101.png"/><Relationship Id="rId5" Type="http://schemas.openxmlformats.org/officeDocument/2006/relationships/image" Target="../media/image205.wmf"/><Relationship Id="rId4" Type="http://schemas.openxmlformats.org/officeDocument/2006/relationships/image" Target="../media/image20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4" Type="http://schemas.openxmlformats.org/officeDocument/2006/relationships/image" Target="../media/image21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178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6" Type="http://schemas.openxmlformats.org/officeDocument/2006/relationships/image" Target="../media/image220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40.wmf"/><Relationship Id="rId7" Type="http://schemas.openxmlformats.org/officeDocument/2006/relationships/image" Target="../media/image11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11" Type="http://schemas.openxmlformats.org/officeDocument/2006/relationships/image" Target="../media/image15.wmf"/><Relationship Id="rId5" Type="http://schemas.openxmlformats.org/officeDocument/2006/relationships/image" Target="../media/image42.wmf"/><Relationship Id="rId10" Type="http://schemas.openxmlformats.org/officeDocument/2006/relationships/image" Target="../media/image14.wmf"/><Relationship Id="rId4" Type="http://schemas.openxmlformats.org/officeDocument/2006/relationships/image" Target="../media/image41.wmf"/><Relationship Id="rId9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Relationship Id="rId14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87.wmf"/><Relationship Id="rId3" Type="http://schemas.openxmlformats.org/officeDocument/2006/relationships/image" Target="../media/image84.wmf"/><Relationship Id="rId7" Type="http://schemas.openxmlformats.org/officeDocument/2006/relationships/image" Target="../media/image71.wmf"/><Relationship Id="rId12" Type="http://schemas.openxmlformats.org/officeDocument/2006/relationships/image" Target="../media/image86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85.wmf"/><Relationship Id="rId9" Type="http://schemas.openxmlformats.org/officeDocument/2006/relationships/image" Target="../media/image7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607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75313" y="0"/>
            <a:ext cx="4341812" cy="34607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pPr>
              <a:defRPr/>
            </a:pPr>
            <a:fld id="{45515165-8393-459B-87A5-05C13A1C015D}" type="datetimeFigureOut">
              <a:rPr lang="zh-CN" altLang="en-US"/>
              <a:pPr>
                <a:defRPr/>
              </a:pPr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42088"/>
            <a:ext cx="4341813" cy="346075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75313" y="6542088"/>
            <a:ext cx="4341812" cy="346075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pPr>
              <a:defRPr/>
            </a:pPr>
            <a:fld id="{6190C550-307A-4527-92C6-B97CF07F78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2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A981730B-FE5B-467D-A90C-AD5BFCB103DD}" type="datetimeFigureOut">
              <a:rPr lang="zh-CN" altLang="en-US"/>
              <a:pPr>
                <a:defRPr/>
              </a:pPr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86125" y="515938"/>
            <a:ext cx="344646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6606" tIns="48303" rIns="96606" bIns="48303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wrap="square" lIns="96606" tIns="48303" rIns="96606" bIns="4830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C86653B-3521-44C4-B24A-17145B9430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07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84225" indent="-3016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2065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891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173288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6304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0876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5448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0020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8BD0-45D5-418D-A240-0C3E0D267196}" type="slidenum">
              <a:rPr lang="zh-CN" altLang="en-US" sz="1300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en-US" altLang="zh-CN" sz="130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9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84225" indent="-3016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2065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89100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173288" indent="-2413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6304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0876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5448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002088" indent="-2413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EC8798-88C6-4200-A45C-8616101433F9}" type="slidenum">
              <a:rPr lang="zh-CN" altLang="en-US" sz="1300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 sz="130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1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FBA00-A582-42B7-9ADD-13BA15498D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680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8F681-FFB9-4FF7-897B-91A7247C5B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23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232A0-D901-4FCB-A384-13081B4100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81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BD60A-A9C1-4F09-B829-8F981D5B8C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74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6E4A2-FDB6-4A00-9366-0B0A83D42B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00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0DB87-D9D6-4798-9355-BC8E4CB670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31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9B01D-CC6F-4614-B641-023EFEA520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3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87139-5878-4429-AB8C-AE83592923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32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FA011-F44F-4BB7-949E-12ECA337DE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41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538BC-AD7C-4C26-8506-BB5DE333CD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562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71946-4CB1-4764-8A8B-1BE584EC82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40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5F0E6-E3B1-400E-AC9B-176F51240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00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C86E3A-E8FA-438F-B296-9A9E9F7BC6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72.wmf"/><Relationship Id="rId26" Type="http://schemas.openxmlformats.org/officeDocument/2006/relationships/image" Target="../media/image86.wmf"/><Relationship Id="rId3" Type="http://schemas.openxmlformats.org/officeDocument/2006/relationships/oleObject" Target="../embeddings/oleObject86.bin"/><Relationship Id="rId21" Type="http://schemas.openxmlformats.org/officeDocument/2006/relationships/oleObject" Target="../embeddings/oleObject95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93.bin"/><Relationship Id="rId25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29" Type="http://schemas.openxmlformats.org/officeDocument/2006/relationships/oleObject" Target="../embeddings/oleObject98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90.bin"/><Relationship Id="rId24" Type="http://schemas.openxmlformats.org/officeDocument/2006/relationships/image" Target="../media/image75.wmf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81.jpeg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70.wmf"/><Relationship Id="rId22" Type="http://schemas.openxmlformats.org/officeDocument/2006/relationships/image" Target="../media/image74.wmf"/><Relationship Id="rId27" Type="http://schemas.openxmlformats.org/officeDocument/2006/relationships/hyperlink" Target="&#35266;&#23519;&#31561;&#20542;&#26465;&#32441;&#30340;&#23454;&#39564;&#35013;&#32622;&#21078;&#38754;&#22270;.avi" TargetMode="External"/><Relationship Id="rId30" Type="http://schemas.openxmlformats.org/officeDocument/2006/relationships/image" Target="../media/image8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image" Target="../media/image81.jpeg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9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98.wmf"/><Relationship Id="rId3" Type="http://schemas.openxmlformats.org/officeDocument/2006/relationships/image" Target="../media/image99.gi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96.wmf"/><Relationship Id="rId14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107.wmf"/><Relationship Id="rId26" Type="http://schemas.openxmlformats.org/officeDocument/2006/relationships/image" Target="../media/image111.wmf"/><Relationship Id="rId3" Type="http://schemas.openxmlformats.org/officeDocument/2006/relationships/oleObject" Target="../embeddings/oleObject110.bin"/><Relationship Id="rId21" Type="http://schemas.openxmlformats.org/officeDocument/2006/relationships/oleObject" Target="../embeddings/oleObject119.bin"/><Relationship Id="rId34" Type="http://schemas.openxmlformats.org/officeDocument/2006/relationships/image" Target="../media/image115.emf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png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110.wmf"/><Relationship Id="rId32" Type="http://schemas.openxmlformats.org/officeDocument/2006/relationships/image" Target="../media/image114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112.wmf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05.wmf"/><Relationship Id="rId22" Type="http://schemas.openxmlformats.org/officeDocument/2006/relationships/image" Target="../media/image109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113.wmf"/><Relationship Id="rId8" Type="http://schemas.openxmlformats.org/officeDocument/2006/relationships/image" Target="../media/image10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23.wmf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wmf"/><Relationship Id="rId20" Type="http://schemas.openxmlformats.org/officeDocument/2006/relationships/image" Target="../media/image124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34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21.wmf"/><Relationship Id="rId22" Type="http://schemas.openxmlformats.org/officeDocument/2006/relationships/image" Target="../media/image1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13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13" Type="http://schemas.openxmlformats.org/officeDocument/2006/relationships/image" Target="../media/image132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1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31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3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&#20809;&#27905;&#24230;&#26816;&#27979;.avi" TargetMode="External"/><Relationship Id="rId3" Type="http://schemas.openxmlformats.org/officeDocument/2006/relationships/image" Target="../media/image37.wmf"/><Relationship Id="rId7" Type="http://schemas.openxmlformats.org/officeDocument/2006/relationships/image" Target="../media/image137.w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w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148.bin"/><Relationship Id="rId18" Type="http://schemas.openxmlformats.org/officeDocument/2006/relationships/image" Target="../media/image135.emf"/><Relationship Id="rId3" Type="http://schemas.openxmlformats.org/officeDocument/2006/relationships/oleObject" Target="../embeddings/oleObject143.bin"/><Relationship Id="rId21" Type="http://schemas.openxmlformats.org/officeDocument/2006/relationships/image" Target="../media/image37.wmf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42.wmf"/><Relationship Id="rId17" Type="http://schemas.openxmlformats.org/officeDocument/2006/relationships/image" Target="../media/image13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emf"/><Relationship Id="rId20" Type="http://schemas.openxmlformats.org/officeDocument/2006/relationships/image" Target="../media/image133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5" Type="http://schemas.openxmlformats.org/officeDocument/2006/relationships/image" Target="../media/image144.jpeg"/><Relationship Id="rId10" Type="http://schemas.openxmlformats.org/officeDocument/2006/relationships/image" Target="../media/image141.wmf"/><Relationship Id="rId19" Type="http://schemas.openxmlformats.org/officeDocument/2006/relationships/image" Target="../media/image146.e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4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151.wmf"/><Relationship Id="rId3" Type="http://schemas.openxmlformats.org/officeDocument/2006/relationships/image" Target="../media/image153.jpeg"/><Relationship Id="rId7" Type="http://schemas.openxmlformats.org/officeDocument/2006/relationships/image" Target="../media/image148.wmf"/><Relationship Id="rId12" Type="http://schemas.openxmlformats.org/officeDocument/2006/relationships/oleObject" Target="../embeddings/oleObject1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50.wmf"/><Relationship Id="rId5" Type="http://schemas.openxmlformats.org/officeDocument/2006/relationships/image" Target="../media/image147.wmf"/><Relationship Id="rId15" Type="http://schemas.openxmlformats.org/officeDocument/2006/relationships/image" Target="../media/image152.wmf"/><Relationship Id="rId10" Type="http://schemas.openxmlformats.org/officeDocument/2006/relationships/oleObject" Target="../embeddings/oleObject152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49.wmf"/><Relationship Id="rId14" Type="http://schemas.openxmlformats.org/officeDocument/2006/relationships/oleObject" Target="../embeddings/oleObject154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26" Type="http://schemas.openxmlformats.org/officeDocument/2006/relationships/image" Target="../media/image12.wmf"/><Relationship Id="rId39" Type="http://schemas.openxmlformats.org/officeDocument/2006/relationships/oleObject" Target="../embeddings/oleObject19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16.wmf"/><Relationship Id="rId42" Type="http://schemas.openxmlformats.org/officeDocument/2006/relationships/image" Target="../media/image20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14.bin"/><Relationship Id="rId41" Type="http://schemas.openxmlformats.org/officeDocument/2006/relationships/oleObject" Target="../embeddings/oleObject2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3.wmf"/><Relationship Id="rId36" Type="http://schemas.openxmlformats.org/officeDocument/2006/relationships/image" Target="../media/image17.wmf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4.wmf"/><Relationship Id="rId35" Type="http://schemas.openxmlformats.org/officeDocument/2006/relationships/oleObject" Target="../embeddings/oleObject17.bin"/><Relationship Id="rId43" Type="http://schemas.openxmlformats.org/officeDocument/2006/relationships/oleObject" Target="../embeddings/oleObject21.bin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18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13" Type="http://schemas.openxmlformats.org/officeDocument/2006/relationships/image" Target="../media/image158.wmf"/><Relationship Id="rId18" Type="http://schemas.openxmlformats.org/officeDocument/2006/relationships/oleObject" Target="../embeddings/oleObject162.bin"/><Relationship Id="rId3" Type="http://schemas.openxmlformats.org/officeDocument/2006/relationships/image" Target="../media/image163.jpeg"/><Relationship Id="rId21" Type="http://schemas.openxmlformats.org/officeDocument/2006/relationships/image" Target="../media/image162.wmf"/><Relationship Id="rId7" Type="http://schemas.openxmlformats.org/officeDocument/2006/relationships/image" Target="../media/image155.wmf"/><Relationship Id="rId12" Type="http://schemas.openxmlformats.org/officeDocument/2006/relationships/oleObject" Target="../embeddings/oleObject159.bin"/><Relationship Id="rId1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1.bin"/><Relationship Id="rId20" Type="http://schemas.openxmlformats.org/officeDocument/2006/relationships/oleObject" Target="../embeddings/oleObject16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56.bin"/><Relationship Id="rId11" Type="http://schemas.openxmlformats.org/officeDocument/2006/relationships/image" Target="../media/image157.wmf"/><Relationship Id="rId5" Type="http://schemas.openxmlformats.org/officeDocument/2006/relationships/image" Target="../media/image154.wmf"/><Relationship Id="rId15" Type="http://schemas.openxmlformats.org/officeDocument/2006/relationships/image" Target="../media/image159.wmf"/><Relationship Id="rId10" Type="http://schemas.openxmlformats.org/officeDocument/2006/relationships/oleObject" Target="../embeddings/oleObject158.bin"/><Relationship Id="rId19" Type="http://schemas.openxmlformats.org/officeDocument/2006/relationships/image" Target="../media/image161.wmf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156.wmf"/><Relationship Id="rId14" Type="http://schemas.openxmlformats.org/officeDocument/2006/relationships/oleObject" Target="../embeddings/oleObject16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image" Target="../media/image163.jpeg"/><Relationship Id="rId7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65.bin"/><Relationship Id="rId5" Type="http://schemas.openxmlformats.org/officeDocument/2006/relationships/image" Target="../media/image164.w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16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image" Target="../media/image173.png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1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171.bin"/><Relationship Id="rId5" Type="http://schemas.openxmlformats.org/officeDocument/2006/relationships/oleObject" Target="../embeddings/oleObject168.bin"/><Relationship Id="rId10" Type="http://schemas.openxmlformats.org/officeDocument/2006/relationships/image" Target="../media/image171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170.bin"/><Relationship Id="rId14" Type="http://schemas.openxmlformats.org/officeDocument/2006/relationships/hyperlink" Target="&#36808;&#20811;&#32819;&#23385;&#24178;&#28041;&#20202;.avi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7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82.e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81.wmf"/><Relationship Id="rId17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4.bin"/><Relationship Id="rId20" Type="http://schemas.openxmlformats.org/officeDocument/2006/relationships/image" Target="../media/image177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4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180.emf"/><Relationship Id="rId19" Type="http://schemas.openxmlformats.org/officeDocument/2006/relationships/oleObject" Target="../embeddings/oleObject186.bin"/><Relationship Id="rId4" Type="http://schemas.openxmlformats.org/officeDocument/2006/relationships/image" Target="../media/image179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7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4.e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18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18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88.e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18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21.w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11.wmf"/><Relationship Id="rId22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gif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5.bin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200.bin"/><Relationship Id="rId26" Type="http://schemas.openxmlformats.org/officeDocument/2006/relationships/oleObject" Target="../embeddings/oleObject204.bin"/><Relationship Id="rId3" Type="http://schemas.openxmlformats.org/officeDocument/2006/relationships/image" Target="../media/image81.jpeg"/><Relationship Id="rId21" Type="http://schemas.openxmlformats.org/officeDocument/2006/relationships/image" Target="../media/image22.wmf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197.bin"/><Relationship Id="rId17" Type="http://schemas.openxmlformats.org/officeDocument/2006/relationships/image" Target="../media/image74.wmf"/><Relationship Id="rId25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9.bin"/><Relationship Id="rId20" Type="http://schemas.openxmlformats.org/officeDocument/2006/relationships/oleObject" Target="../embeddings/oleObject201.bin"/><Relationship Id="rId29" Type="http://schemas.openxmlformats.org/officeDocument/2006/relationships/image" Target="../media/image199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94.bin"/><Relationship Id="rId11" Type="http://schemas.openxmlformats.org/officeDocument/2006/relationships/image" Target="../media/image71.wmf"/><Relationship Id="rId24" Type="http://schemas.openxmlformats.org/officeDocument/2006/relationships/oleObject" Target="../embeddings/oleObject203.bin"/><Relationship Id="rId5" Type="http://schemas.openxmlformats.org/officeDocument/2006/relationships/image" Target="../media/image197.wmf"/><Relationship Id="rId15" Type="http://schemas.openxmlformats.org/officeDocument/2006/relationships/image" Target="../media/image73.wmf"/><Relationship Id="rId23" Type="http://schemas.openxmlformats.org/officeDocument/2006/relationships/image" Target="../media/image23.wmf"/><Relationship Id="rId28" Type="http://schemas.openxmlformats.org/officeDocument/2006/relationships/oleObject" Target="../embeddings/oleObject205.bin"/><Relationship Id="rId10" Type="http://schemas.openxmlformats.org/officeDocument/2006/relationships/oleObject" Target="../embeddings/oleObject196.bin"/><Relationship Id="rId19" Type="http://schemas.openxmlformats.org/officeDocument/2006/relationships/image" Target="../media/image75.wmf"/><Relationship Id="rId31" Type="http://schemas.openxmlformats.org/officeDocument/2006/relationships/image" Target="../media/image200.wmf"/><Relationship Id="rId4" Type="http://schemas.openxmlformats.org/officeDocument/2006/relationships/oleObject" Target="../embeddings/oleObject193.bin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198.bin"/><Relationship Id="rId22" Type="http://schemas.openxmlformats.org/officeDocument/2006/relationships/oleObject" Target="../embeddings/oleObject202.bin"/><Relationship Id="rId27" Type="http://schemas.openxmlformats.org/officeDocument/2006/relationships/image" Target="../media/image198.wmf"/><Relationship Id="rId30" Type="http://schemas.openxmlformats.org/officeDocument/2006/relationships/oleObject" Target="../embeddings/oleObject20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207.e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205.wmf"/><Relationship Id="rId17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6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2.w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10" Type="http://schemas.openxmlformats.org/officeDocument/2006/relationships/image" Target="../media/image204.wmf"/><Relationship Id="rId4" Type="http://schemas.openxmlformats.org/officeDocument/2006/relationships/image" Target="../media/image201.w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09.wmf"/><Relationship Id="rId11" Type="http://schemas.openxmlformats.org/officeDocument/2006/relationships/image" Target="../media/image211.wmf"/><Relationship Id="rId5" Type="http://schemas.openxmlformats.org/officeDocument/2006/relationships/oleObject" Target="../embeddings/oleObject216.bin"/><Relationship Id="rId10" Type="http://schemas.openxmlformats.org/officeDocument/2006/relationships/oleObject" Target="../embeddings/oleObject218.bin"/><Relationship Id="rId4" Type="http://schemas.openxmlformats.org/officeDocument/2006/relationships/image" Target="../media/image208.wmf"/><Relationship Id="rId9" Type="http://schemas.openxmlformats.org/officeDocument/2006/relationships/image" Target="../media/image16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0.bin"/><Relationship Id="rId3" Type="http://schemas.openxmlformats.org/officeDocument/2006/relationships/image" Target="../media/image213.png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19.bin"/><Relationship Id="rId5" Type="http://schemas.openxmlformats.org/officeDocument/2006/relationships/image" Target="../media/image214.png"/><Relationship Id="rId4" Type="http://schemas.openxmlformats.org/officeDocument/2006/relationships/image" Target="../media/image173.png"/><Relationship Id="rId9" Type="http://schemas.openxmlformats.org/officeDocument/2006/relationships/image" Target="../media/image21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3.bin"/><Relationship Id="rId13" Type="http://schemas.openxmlformats.org/officeDocument/2006/relationships/oleObject" Target="../embeddings/oleObject225.bin"/><Relationship Id="rId3" Type="http://schemas.openxmlformats.org/officeDocument/2006/relationships/image" Target="../media/image167.png"/><Relationship Id="rId7" Type="http://schemas.openxmlformats.org/officeDocument/2006/relationships/image" Target="../media/image216.wmf"/><Relationship Id="rId12" Type="http://schemas.openxmlformats.org/officeDocument/2006/relationships/image" Target="../media/image21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0.wmf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22.bin"/><Relationship Id="rId11" Type="http://schemas.openxmlformats.org/officeDocument/2006/relationships/oleObject" Target="../embeddings/oleObject224.bin"/><Relationship Id="rId5" Type="http://schemas.openxmlformats.org/officeDocument/2006/relationships/image" Target="../media/image215.wmf"/><Relationship Id="rId15" Type="http://schemas.openxmlformats.org/officeDocument/2006/relationships/oleObject" Target="../embeddings/oleObject226.bin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221.bin"/><Relationship Id="rId9" Type="http://schemas.openxmlformats.org/officeDocument/2006/relationships/image" Target="../media/image217.wmf"/><Relationship Id="rId14" Type="http://schemas.openxmlformats.org/officeDocument/2006/relationships/image" Target="../media/image21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image" Target="../media/image37.wmf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2.wmf"/><Relationship Id="rId22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12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50.bin"/><Relationship Id="rId25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image" Target="../media/image1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15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41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3.wmf"/><Relationship Id="rId22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59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5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62.emf"/><Relationship Id="rId26" Type="http://schemas.openxmlformats.org/officeDocument/2006/relationships/image" Target="../media/image66.wmf"/><Relationship Id="rId3" Type="http://schemas.openxmlformats.org/officeDocument/2006/relationships/oleObject" Target="../embeddings/oleObject60.bin"/><Relationship Id="rId21" Type="http://schemas.openxmlformats.org/officeDocument/2006/relationships/oleObject" Target="../embeddings/oleObject69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67.bin"/><Relationship Id="rId25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29" Type="http://schemas.openxmlformats.org/officeDocument/2006/relationships/oleObject" Target="../embeddings/oleObject7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64.bin"/><Relationship Id="rId24" Type="http://schemas.openxmlformats.org/officeDocument/2006/relationships/image" Target="../media/image65.wmf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23" Type="http://schemas.openxmlformats.org/officeDocument/2006/relationships/oleObject" Target="../embeddings/oleObject70.bin"/><Relationship Id="rId28" Type="http://schemas.openxmlformats.org/officeDocument/2006/relationships/image" Target="../media/image67.wmf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0.wmf"/><Relationship Id="rId22" Type="http://schemas.openxmlformats.org/officeDocument/2006/relationships/image" Target="../media/image64.wmf"/><Relationship Id="rId27" Type="http://schemas.openxmlformats.org/officeDocument/2006/relationships/oleObject" Target="../embeddings/oleObject72.bin"/><Relationship Id="rId30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79.bin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" Type="http://schemas.openxmlformats.org/officeDocument/2006/relationships/oleObject" Target="../embeddings/oleObject74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3.wmf"/><Relationship Id="rId17" Type="http://schemas.openxmlformats.org/officeDocument/2006/relationships/image" Target="../media/image81.jpeg"/><Relationship Id="rId25" Type="http://schemas.openxmlformats.org/officeDocument/2006/relationships/image" Target="../media/image7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78.bin"/><Relationship Id="rId24" Type="http://schemas.openxmlformats.org/officeDocument/2006/relationships/oleObject" Target="../embeddings/oleObject84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23" Type="http://schemas.openxmlformats.org/officeDocument/2006/relationships/image" Target="../media/image78.wmf"/><Relationship Id="rId28" Type="http://schemas.openxmlformats.org/officeDocument/2006/relationships/image" Target="../media/image37.wmf"/><Relationship Id="rId10" Type="http://schemas.openxmlformats.org/officeDocument/2006/relationships/image" Target="../media/image72.wmf"/><Relationship Id="rId19" Type="http://schemas.openxmlformats.org/officeDocument/2006/relationships/image" Target="../media/image7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28713" y="2065338"/>
            <a:ext cx="3200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1. 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等倾干涉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2. 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等厚干涉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482600" y="1412875"/>
            <a:ext cx="1789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薄膜干涉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593725" y="5984875"/>
            <a:ext cx="8318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重点：实验装置、明暗条件、条纹特征、动态反应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3076575" y="2060575"/>
            <a:ext cx="40147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（厚度均匀的薄膜干涉）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114675" y="2692400"/>
            <a:ext cx="4670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（厚度不均匀的薄膜干涉）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592138" y="288925"/>
            <a:ext cx="7829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宋体" panose="02010600030101010101" pitchFamily="2" charset="-122"/>
              </a:rPr>
              <a:t>第</a:t>
            </a:r>
            <a:r>
              <a:rPr kumimoji="1" lang="en-US" altLang="zh-CN">
                <a:latin typeface="Times New Roman" panose="02020603050405020304" pitchFamily="18" charset="0"/>
              </a:rPr>
              <a:t>4</a:t>
            </a:r>
            <a:r>
              <a:rPr kumimoji="1" lang="zh-CN" altLang="en-US">
                <a:latin typeface="宋体" panose="02010600030101010101" pitchFamily="2" charset="-122"/>
              </a:rPr>
              <a:t>节 分振幅干涉</a:t>
            </a:r>
            <a:br>
              <a:rPr kumimoji="1" lang="zh-CN" altLang="en-US">
                <a:latin typeface="宋体" panose="02010600030101010101" pitchFamily="2" charset="-122"/>
              </a:rPr>
            </a:br>
            <a:r>
              <a:rPr kumimoji="1" lang="zh-CN" altLang="en-US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by Dividing Amplitude</a:t>
            </a:r>
          </a:p>
        </p:txBody>
      </p:sp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20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" name="Rectangle 66"/>
          <p:cNvSpPr>
            <a:spLocks noChangeArrowheads="1"/>
          </p:cNvSpPr>
          <p:nvPr/>
        </p:nvSpPr>
        <p:spPr bwMode="auto">
          <a:xfrm>
            <a:off x="1400175" y="3806825"/>
            <a:ext cx="3352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(1)</a:t>
            </a:r>
            <a:r>
              <a:rPr lang="zh-CN" altLang="en-US" sz="2800">
                <a:latin typeface="Times New Roman" panose="02020603050405020304" pitchFamily="18" charset="0"/>
              </a:rPr>
              <a:t>增透膜与增反膜</a:t>
            </a:r>
          </a:p>
        </p:txBody>
      </p:sp>
      <p:sp>
        <p:nvSpPr>
          <p:cNvPr id="11" name="Rectangle 69"/>
          <p:cNvSpPr>
            <a:spLocks noChangeArrowheads="1"/>
          </p:cNvSpPr>
          <p:nvPr/>
        </p:nvSpPr>
        <p:spPr bwMode="auto">
          <a:xfrm>
            <a:off x="1128713" y="3314700"/>
            <a:ext cx="30718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3.</a:t>
            </a:r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干涉现象的应用</a:t>
            </a:r>
          </a:p>
        </p:txBody>
      </p:sp>
      <p:sp>
        <p:nvSpPr>
          <p:cNvPr id="12" name="Rectangle 72"/>
          <p:cNvSpPr>
            <a:spLocks noChangeArrowheads="1"/>
          </p:cNvSpPr>
          <p:nvPr/>
        </p:nvSpPr>
        <p:spPr bwMode="auto">
          <a:xfrm>
            <a:off x="1400175" y="4310063"/>
            <a:ext cx="3352800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(2)</a:t>
            </a:r>
            <a:r>
              <a:rPr lang="zh-CN" altLang="en-US" sz="2800">
                <a:latin typeface="Times New Roman" panose="02020603050405020304" pitchFamily="18" charset="0"/>
              </a:rPr>
              <a:t>劈尖干涉    </a:t>
            </a:r>
          </a:p>
        </p:txBody>
      </p:sp>
      <p:sp>
        <p:nvSpPr>
          <p:cNvPr id="13" name="Rectangle 74"/>
          <p:cNvSpPr>
            <a:spLocks noChangeArrowheads="1"/>
          </p:cNvSpPr>
          <p:nvPr/>
        </p:nvSpPr>
        <p:spPr bwMode="auto">
          <a:xfrm>
            <a:off x="1400175" y="4814888"/>
            <a:ext cx="3352800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(3)</a:t>
            </a:r>
            <a:r>
              <a:rPr lang="zh-CN" altLang="en-US" sz="2800">
                <a:latin typeface="Times New Roman" panose="02020603050405020304" pitchFamily="18" charset="0"/>
              </a:rPr>
              <a:t>牛顿环</a:t>
            </a:r>
          </a:p>
        </p:txBody>
      </p:sp>
      <p:sp>
        <p:nvSpPr>
          <p:cNvPr id="14" name="Rectangle 75"/>
          <p:cNvSpPr>
            <a:spLocks noChangeArrowheads="1"/>
          </p:cNvSpPr>
          <p:nvPr/>
        </p:nvSpPr>
        <p:spPr bwMode="auto">
          <a:xfrm>
            <a:off x="1400175" y="5318125"/>
            <a:ext cx="3352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(4)</a:t>
            </a:r>
            <a:r>
              <a:rPr lang="zh-CN" altLang="en-US" sz="2800">
                <a:latin typeface="Times New Roman" panose="02020603050405020304" pitchFamily="18" charset="0"/>
              </a:rPr>
              <a:t>迈克耳孙干涉仪    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utoUpdateAnimBg="0"/>
      <p:bldP spid="63491" grpId="0" autoUpdateAnimBg="0"/>
      <p:bldP spid="63492" grpId="0" autoUpdateAnimBg="0"/>
      <p:bldP spid="63493" grpId="0" autoUpdateAnimBg="0"/>
      <p:bldP spid="63494" grpId="0" autoUpdateAnimBg="0"/>
      <p:bldP spid="63496" grpId="0" autoUpdateAnimBg="0"/>
      <p:bldP spid="10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647700" y="215900"/>
            <a:ext cx="3486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条纹的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明暗条件</a:t>
            </a:r>
            <a:r>
              <a:rPr kumimoji="1" lang="zh-CN" altLang="en-US" sz="2800">
                <a:latin typeface="Times New Roman" panose="02020603050405020304" pitchFamily="18" charset="0"/>
              </a:rPr>
              <a:t>为：</a:t>
            </a:r>
            <a:endParaRPr kumimoji="1" lang="zh-CN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89100" name="AutoShape 12"/>
          <p:cNvSpPr>
            <a:spLocks/>
          </p:cNvSpPr>
          <p:nvPr/>
        </p:nvSpPr>
        <p:spPr bwMode="auto">
          <a:xfrm>
            <a:off x="4067175" y="946150"/>
            <a:ext cx="288925" cy="719138"/>
          </a:xfrm>
          <a:prstGeom prst="leftBrace">
            <a:avLst>
              <a:gd name="adj1" fmla="val 2074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89101" name="Object 13"/>
          <p:cNvGraphicFramePr>
            <a:graphicFrameLocks noChangeAspect="1"/>
          </p:cNvGraphicFramePr>
          <p:nvPr/>
        </p:nvGraphicFramePr>
        <p:xfrm>
          <a:off x="4378325" y="1331913"/>
          <a:ext cx="12001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Equation" r:id="rId3" imgW="1371600" imgH="673100" progId="Equation.DSMT4">
                  <p:embed/>
                </p:oleObj>
              </mc:Choice>
              <mc:Fallback>
                <p:oleObj name="Equation" r:id="rId3" imgW="1371600" imgH="673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1331913"/>
                        <a:ext cx="120015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2" name="Object 14"/>
          <p:cNvGraphicFramePr>
            <a:graphicFrameLocks noChangeAspect="1"/>
          </p:cNvGraphicFramePr>
          <p:nvPr/>
        </p:nvGraphicFramePr>
        <p:xfrm>
          <a:off x="4498975" y="873125"/>
          <a:ext cx="5048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Equation" r:id="rId5" imgW="457002" imgH="317362" progId="Equation.DSMT4">
                  <p:embed/>
                </p:oleObj>
              </mc:Choice>
              <mc:Fallback>
                <p:oleObj name="Equation" r:id="rId5" imgW="457002" imgH="317362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873125"/>
                        <a:ext cx="5048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3" name="Object 15"/>
          <p:cNvGraphicFramePr>
            <a:graphicFrameLocks noChangeAspect="1"/>
          </p:cNvGraphicFramePr>
          <p:nvPr/>
        </p:nvGraphicFramePr>
        <p:xfrm>
          <a:off x="5259388" y="893763"/>
          <a:ext cx="16922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Equation" r:id="rId7" imgW="1459866" imgH="393529" progId="Equation.DSMT4">
                  <p:embed/>
                </p:oleObj>
              </mc:Choice>
              <mc:Fallback>
                <p:oleObj name="Equation" r:id="rId7" imgW="1459866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9388" y="893763"/>
                        <a:ext cx="16922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7596188" y="1487488"/>
            <a:ext cx="151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min</a:t>
            </a:r>
            <a:endParaRPr lang="en-US" altLang="zh-CN" sz="2400" b="0"/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7561263" y="874713"/>
            <a:ext cx="881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max</a:t>
            </a:r>
            <a:endParaRPr lang="en-US" altLang="zh-CN" sz="2400" b="0"/>
          </a:p>
        </p:txBody>
      </p:sp>
      <p:graphicFrame>
        <p:nvGraphicFramePr>
          <p:cNvPr id="89106" name="Object 18"/>
          <p:cNvGraphicFramePr>
            <a:graphicFrameLocks noChangeAspect="1"/>
          </p:cNvGraphicFramePr>
          <p:nvPr/>
        </p:nvGraphicFramePr>
        <p:xfrm>
          <a:off x="5672138" y="1519238"/>
          <a:ext cx="13843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Equation" r:id="rId9" imgW="1193800" imgH="393700" progId="Equation.DSMT4">
                  <p:embed/>
                </p:oleObj>
              </mc:Choice>
              <mc:Fallback>
                <p:oleObj name="Equation" r:id="rId9" imgW="1193800" imgH="3937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1519238"/>
                        <a:ext cx="13843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7" name="Text Box 19"/>
          <p:cNvSpPr txBox="1">
            <a:spLocks noChangeArrowheads="1"/>
          </p:cNvSpPr>
          <p:nvPr/>
        </p:nvSpPr>
        <p:spPr bwMode="auto">
          <a:xfrm>
            <a:off x="250825" y="1916113"/>
            <a:ext cx="1765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条纹特征</a:t>
            </a:r>
            <a:r>
              <a:rPr kumimoji="1" lang="en-US" altLang="zh-CN" sz="2800">
                <a:latin typeface="Times New Roman" panose="02020603050405020304" pitchFamily="18" charset="0"/>
              </a:rPr>
              <a:t>:</a:t>
            </a:r>
            <a:endParaRPr kumimoji="1" lang="zh-CN" altLang="en-US" sz="2800" b="0">
              <a:latin typeface="Times New Roman" panose="02020603050405020304" pitchFamily="18" charset="0"/>
            </a:endParaRPr>
          </a:p>
        </p:txBody>
      </p:sp>
      <p:grpSp>
        <p:nvGrpSpPr>
          <p:cNvPr id="2" name="组合 65"/>
          <p:cNvGrpSpPr>
            <a:grpSpLocks/>
          </p:cNvGrpSpPr>
          <p:nvPr/>
        </p:nvGrpSpPr>
        <p:grpSpPr bwMode="auto">
          <a:xfrm>
            <a:off x="3735388" y="2406650"/>
            <a:ext cx="5218112" cy="3651250"/>
            <a:chOff x="3735388" y="2151045"/>
            <a:chExt cx="5218172" cy="3651300"/>
          </a:xfrm>
        </p:grpSpPr>
        <p:sp>
          <p:nvSpPr>
            <p:cNvPr id="53272" name="圆角矩形 64"/>
            <p:cNvSpPr>
              <a:spLocks noChangeArrowheads="1"/>
            </p:cNvSpPr>
            <p:nvPr/>
          </p:nvSpPr>
          <p:spPr bwMode="auto">
            <a:xfrm>
              <a:off x="3805239" y="2151045"/>
              <a:ext cx="5148321" cy="36513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13337" name="Group 20"/>
            <p:cNvGrpSpPr>
              <a:grpSpLocks/>
            </p:cNvGrpSpPr>
            <p:nvPr/>
          </p:nvGrpSpPr>
          <p:grpSpPr bwMode="auto">
            <a:xfrm>
              <a:off x="3735388" y="2205038"/>
              <a:ext cx="5187950" cy="3408362"/>
              <a:chOff x="2376" y="935"/>
              <a:chExt cx="3268" cy="2147"/>
            </a:xfrm>
          </p:grpSpPr>
          <p:sp>
            <p:nvSpPr>
              <p:cNvPr id="13338" name="Rectangle 21"/>
              <p:cNvSpPr>
                <a:spLocks noChangeArrowheads="1"/>
              </p:cNvSpPr>
              <p:nvPr/>
            </p:nvSpPr>
            <p:spPr bwMode="auto">
              <a:xfrm>
                <a:off x="2739" y="2724"/>
                <a:ext cx="2496" cy="358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39" name="Line 22"/>
              <p:cNvSpPr>
                <a:spLocks noChangeShapeType="1"/>
              </p:cNvSpPr>
              <p:nvPr/>
            </p:nvSpPr>
            <p:spPr bwMode="auto">
              <a:xfrm>
                <a:off x="4832" y="1571"/>
                <a:ext cx="725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0" name="Line 23"/>
              <p:cNvSpPr>
                <a:spLocks noChangeShapeType="1"/>
              </p:cNvSpPr>
              <p:nvPr/>
            </p:nvSpPr>
            <p:spPr bwMode="auto">
              <a:xfrm>
                <a:off x="2376" y="1571"/>
                <a:ext cx="725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1" name="Arc 24"/>
              <p:cNvSpPr>
                <a:spLocks/>
              </p:cNvSpPr>
              <p:nvPr/>
            </p:nvSpPr>
            <p:spPr bwMode="auto">
              <a:xfrm>
                <a:off x="4161" y="2328"/>
                <a:ext cx="226" cy="477"/>
              </a:xfrm>
              <a:custGeom>
                <a:avLst/>
                <a:gdLst>
                  <a:gd name="T0" fmla="*/ 0 w 10095"/>
                  <a:gd name="T1" fmla="*/ 0 h 21600"/>
                  <a:gd name="T2" fmla="*/ 0 w 10095"/>
                  <a:gd name="T3" fmla="*/ 0 h 21600"/>
                  <a:gd name="T4" fmla="*/ 0 w 1009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10095"/>
                  <a:gd name="T10" fmla="*/ 0 h 21600"/>
                  <a:gd name="T11" fmla="*/ 10095 w 1009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95" h="21600" fill="none" extrusionOk="0">
                    <a:moveTo>
                      <a:pt x="0" y="2504"/>
                    </a:moveTo>
                    <a:cubicBezTo>
                      <a:pt x="3109" y="860"/>
                      <a:pt x="6572" y="0"/>
                      <a:pt x="10089" y="0"/>
                    </a:cubicBezTo>
                  </a:path>
                  <a:path w="10095" h="21600" stroke="0" extrusionOk="0">
                    <a:moveTo>
                      <a:pt x="0" y="2504"/>
                    </a:moveTo>
                    <a:cubicBezTo>
                      <a:pt x="3109" y="860"/>
                      <a:pt x="6572" y="0"/>
                      <a:pt x="10089" y="0"/>
                    </a:cubicBezTo>
                    <a:lnTo>
                      <a:pt x="10095" y="21600"/>
                    </a:lnTo>
                    <a:lnTo>
                      <a:pt x="0" y="2504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2" name="Arc 25"/>
              <p:cNvSpPr>
                <a:spLocks/>
              </p:cNvSpPr>
              <p:nvPr/>
            </p:nvSpPr>
            <p:spPr bwMode="auto">
              <a:xfrm>
                <a:off x="3541" y="2366"/>
                <a:ext cx="210" cy="477"/>
              </a:xfrm>
              <a:custGeom>
                <a:avLst/>
                <a:gdLst>
                  <a:gd name="T0" fmla="*/ 0 w 9421"/>
                  <a:gd name="T1" fmla="*/ 0 h 21600"/>
                  <a:gd name="T2" fmla="*/ 0 w 9421"/>
                  <a:gd name="T3" fmla="*/ 0 h 21600"/>
                  <a:gd name="T4" fmla="*/ 0 w 942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9421"/>
                  <a:gd name="T10" fmla="*/ 0 h 21600"/>
                  <a:gd name="T11" fmla="*/ 9421 w 942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21" h="21600" fill="none" extrusionOk="0">
                    <a:moveTo>
                      <a:pt x="-1" y="4"/>
                    </a:moveTo>
                    <a:cubicBezTo>
                      <a:pt x="147" y="1"/>
                      <a:pt x="295" y="-1"/>
                      <a:pt x="443" y="0"/>
                    </a:cubicBezTo>
                    <a:cubicBezTo>
                      <a:pt x="3541" y="0"/>
                      <a:pt x="6603" y="666"/>
                      <a:pt x="9420" y="1954"/>
                    </a:cubicBezTo>
                  </a:path>
                  <a:path w="9421" h="21600" stroke="0" extrusionOk="0">
                    <a:moveTo>
                      <a:pt x="-1" y="4"/>
                    </a:moveTo>
                    <a:cubicBezTo>
                      <a:pt x="147" y="1"/>
                      <a:pt x="295" y="-1"/>
                      <a:pt x="443" y="0"/>
                    </a:cubicBezTo>
                    <a:cubicBezTo>
                      <a:pt x="3541" y="0"/>
                      <a:pt x="6603" y="666"/>
                      <a:pt x="9420" y="1954"/>
                    </a:cubicBezTo>
                    <a:lnTo>
                      <a:pt x="443" y="21600"/>
                    </a:lnTo>
                    <a:lnTo>
                      <a:pt x="-1" y="4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343" name="Group 26"/>
              <p:cNvGrpSpPr>
                <a:grpSpLocks/>
              </p:cNvGrpSpPr>
              <p:nvPr/>
            </p:nvGrpSpPr>
            <p:grpSpPr bwMode="auto">
              <a:xfrm>
                <a:off x="3541" y="1810"/>
                <a:ext cx="845" cy="914"/>
                <a:chOff x="1968" y="1584"/>
                <a:chExt cx="1008" cy="1104"/>
              </a:xfrm>
            </p:grpSpPr>
            <p:sp>
              <p:nvSpPr>
                <p:cNvPr id="13375" name="Oval 27"/>
                <p:cNvSpPr>
                  <a:spLocks noChangeArrowheads="1"/>
                </p:cNvSpPr>
                <p:nvPr/>
              </p:nvSpPr>
              <p:spPr bwMode="auto">
                <a:xfrm>
                  <a:off x="2400" y="1824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76" name="Line 28"/>
                <p:cNvSpPr>
                  <a:spLocks noChangeShapeType="1"/>
                </p:cNvSpPr>
                <p:nvPr/>
              </p:nvSpPr>
              <p:spPr bwMode="auto">
                <a:xfrm>
                  <a:off x="2448" y="1872"/>
                  <a:ext cx="528" cy="816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77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976" y="1824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13378" name="Object 30"/>
                <p:cNvGraphicFramePr>
                  <a:graphicFrameLocks noChangeAspect="1"/>
                </p:cNvGraphicFramePr>
                <p:nvPr/>
              </p:nvGraphicFramePr>
              <p:xfrm>
                <a:off x="2784" y="1968"/>
                <a:ext cx="10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387" name="Equation" r:id="rId11" imgW="165028" imgH="330057" progId="Equation.3">
                        <p:embed/>
                      </p:oleObj>
                    </mc:Choice>
                    <mc:Fallback>
                      <p:oleObj name="Equation" r:id="rId11" imgW="165028" imgH="330057" progId="Equation.3">
                        <p:embed/>
                        <p:pic>
                          <p:nvPicPr>
                            <p:cNvPr id="0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84" y="1968"/>
                              <a:ext cx="10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7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968" y="1920"/>
                  <a:ext cx="480" cy="76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13380" name="Object 32"/>
                <p:cNvGraphicFramePr>
                  <a:graphicFrameLocks noChangeAspect="1"/>
                </p:cNvGraphicFramePr>
                <p:nvPr/>
              </p:nvGraphicFramePr>
              <p:xfrm>
                <a:off x="2352" y="1584"/>
                <a:ext cx="18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388" name="Equation" r:id="rId13" imgW="291973" imgH="330057" progId="Equation.3">
                        <p:embed/>
                      </p:oleObj>
                    </mc:Choice>
                    <mc:Fallback>
                      <p:oleObj name="Equation" r:id="rId13" imgW="291973" imgH="330057" progId="Equation.3">
                        <p:embed/>
                        <p:pic>
                          <p:nvPicPr>
                            <p:cNvPr id="0" name="Object 3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2" y="1584"/>
                              <a:ext cx="18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81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13382" name="Object 34"/>
                <p:cNvGraphicFramePr>
                  <a:graphicFrameLocks noChangeAspect="1"/>
                </p:cNvGraphicFramePr>
                <p:nvPr/>
              </p:nvGraphicFramePr>
              <p:xfrm>
                <a:off x="2064" y="1968"/>
                <a:ext cx="10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389" name="Equation" r:id="rId15" imgW="165028" imgH="330057" progId="Equation.3">
                        <p:embed/>
                      </p:oleObj>
                    </mc:Choice>
                    <mc:Fallback>
                      <p:oleObj name="Equation" r:id="rId15" imgW="165028" imgH="330057" progId="Equation.3">
                        <p:embed/>
                        <p:pic>
                          <p:nvPicPr>
                            <p:cNvPr id="0" name="Object 3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1968"/>
                              <a:ext cx="10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344" name="Line 35"/>
              <p:cNvSpPr>
                <a:spLocks noChangeShapeType="1"/>
              </p:cNvSpPr>
              <p:nvPr/>
            </p:nvSpPr>
            <p:spPr bwMode="auto">
              <a:xfrm>
                <a:off x="4389" y="2684"/>
                <a:ext cx="121" cy="39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5" name="Line 36"/>
              <p:cNvSpPr>
                <a:spLocks noChangeShapeType="1"/>
              </p:cNvSpPr>
              <p:nvPr/>
            </p:nvSpPr>
            <p:spPr bwMode="auto">
              <a:xfrm flipH="1">
                <a:off x="3463" y="2724"/>
                <a:ext cx="81" cy="35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6" name="Line 37"/>
              <p:cNvSpPr>
                <a:spLocks noChangeShapeType="1"/>
              </p:cNvSpPr>
              <p:nvPr/>
            </p:nvSpPr>
            <p:spPr bwMode="auto">
              <a:xfrm flipV="1">
                <a:off x="4510" y="2724"/>
                <a:ext cx="121" cy="35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7" name="Line 38"/>
              <p:cNvSpPr>
                <a:spLocks noChangeShapeType="1"/>
              </p:cNvSpPr>
              <p:nvPr/>
            </p:nvSpPr>
            <p:spPr bwMode="auto">
              <a:xfrm flipH="1" flipV="1">
                <a:off x="3342" y="2684"/>
                <a:ext cx="121" cy="39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8" name="Line 39"/>
              <p:cNvSpPr>
                <a:spLocks noChangeShapeType="1"/>
              </p:cNvSpPr>
              <p:nvPr/>
            </p:nvSpPr>
            <p:spPr bwMode="auto">
              <a:xfrm flipV="1">
                <a:off x="4389" y="1571"/>
                <a:ext cx="725" cy="1153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9" name="Line 40"/>
              <p:cNvSpPr>
                <a:spLocks noChangeShapeType="1"/>
              </p:cNvSpPr>
              <p:nvPr/>
            </p:nvSpPr>
            <p:spPr bwMode="auto">
              <a:xfrm flipV="1">
                <a:off x="4631" y="1571"/>
                <a:ext cx="724" cy="11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0" name="Line 41"/>
              <p:cNvSpPr>
                <a:spLocks noChangeShapeType="1"/>
              </p:cNvSpPr>
              <p:nvPr/>
            </p:nvSpPr>
            <p:spPr bwMode="auto">
              <a:xfrm flipH="1" flipV="1">
                <a:off x="2819" y="1571"/>
                <a:ext cx="725" cy="1153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1" name="Line 42"/>
              <p:cNvSpPr>
                <a:spLocks noChangeShapeType="1"/>
              </p:cNvSpPr>
              <p:nvPr/>
            </p:nvSpPr>
            <p:spPr bwMode="auto">
              <a:xfrm flipH="1" flipV="1">
                <a:off x="2618" y="1571"/>
                <a:ext cx="725" cy="115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2" name="Line 43"/>
              <p:cNvSpPr>
                <a:spLocks noChangeShapeType="1"/>
              </p:cNvSpPr>
              <p:nvPr/>
            </p:nvSpPr>
            <p:spPr bwMode="auto">
              <a:xfrm flipV="1">
                <a:off x="5114" y="1213"/>
                <a:ext cx="241" cy="35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3" name="Line 44"/>
              <p:cNvSpPr>
                <a:spLocks noChangeShapeType="1"/>
              </p:cNvSpPr>
              <p:nvPr/>
            </p:nvSpPr>
            <p:spPr bwMode="auto">
              <a:xfrm flipV="1">
                <a:off x="5355" y="1213"/>
                <a:ext cx="0" cy="35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4" name="Line 45"/>
              <p:cNvSpPr>
                <a:spLocks noChangeShapeType="1"/>
              </p:cNvSpPr>
              <p:nvPr/>
            </p:nvSpPr>
            <p:spPr bwMode="auto">
              <a:xfrm flipV="1">
                <a:off x="2618" y="1213"/>
                <a:ext cx="0" cy="35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5" name="Line 46"/>
              <p:cNvSpPr>
                <a:spLocks noChangeShapeType="1"/>
              </p:cNvSpPr>
              <p:nvPr/>
            </p:nvSpPr>
            <p:spPr bwMode="auto">
              <a:xfrm flipH="1" flipV="1">
                <a:off x="2618" y="1213"/>
                <a:ext cx="201" cy="35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6" name="Oval 47"/>
              <p:cNvSpPr>
                <a:spLocks noChangeArrowheads="1"/>
              </p:cNvSpPr>
              <p:nvPr/>
            </p:nvSpPr>
            <p:spPr bwMode="auto">
              <a:xfrm>
                <a:off x="2618" y="935"/>
                <a:ext cx="2737" cy="477"/>
              </a:xfrm>
              <a:prstGeom prst="ellips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57" name="Oval 48"/>
              <p:cNvSpPr>
                <a:spLocks noChangeArrowheads="1"/>
              </p:cNvSpPr>
              <p:nvPr/>
            </p:nvSpPr>
            <p:spPr bwMode="auto">
              <a:xfrm>
                <a:off x="5318" y="1154"/>
                <a:ext cx="81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3358" name="Object 49"/>
              <p:cNvGraphicFramePr>
                <a:graphicFrameLocks noChangeAspect="1"/>
              </p:cNvGraphicFramePr>
              <p:nvPr/>
            </p:nvGraphicFramePr>
            <p:xfrm>
              <a:off x="5476" y="1094"/>
              <a:ext cx="168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0" name="Equation" r:id="rId17" imgW="317225" imgH="317225" progId="Equation.3">
                      <p:embed/>
                    </p:oleObj>
                  </mc:Choice>
                  <mc:Fallback>
                    <p:oleObj name="Equation" r:id="rId17" imgW="317225" imgH="317225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6" y="1094"/>
                            <a:ext cx="168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59" name="Oval 50"/>
              <p:cNvSpPr>
                <a:spLocks noChangeArrowheads="1"/>
              </p:cNvSpPr>
              <p:nvPr/>
            </p:nvSpPr>
            <p:spPr bwMode="auto">
              <a:xfrm>
                <a:off x="2569" y="1174"/>
                <a:ext cx="81" cy="7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3360" name="Object 51"/>
              <p:cNvGraphicFramePr>
                <a:graphicFrameLocks noChangeAspect="1"/>
              </p:cNvGraphicFramePr>
              <p:nvPr/>
            </p:nvGraphicFramePr>
            <p:xfrm>
              <a:off x="2489" y="993"/>
              <a:ext cx="168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1" name="Equation" r:id="rId19" imgW="317225" imgH="317225" progId="Equation.3">
                      <p:embed/>
                    </p:oleObj>
                  </mc:Choice>
                  <mc:Fallback>
                    <p:oleObj name="Equation" r:id="rId19" imgW="317225" imgH="317225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89" y="993"/>
                            <a:ext cx="168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61" name="Oval 52"/>
              <p:cNvSpPr>
                <a:spLocks noChangeArrowheads="1"/>
              </p:cNvSpPr>
              <p:nvPr/>
            </p:nvSpPr>
            <p:spPr bwMode="auto">
              <a:xfrm>
                <a:off x="3222" y="1015"/>
                <a:ext cx="1570" cy="278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3362" name="Group 53"/>
              <p:cNvGrpSpPr>
                <a:grpSpLocks/>
              </p:cNvGrpSpPr>
              <p:nvPr/>
            </p:nvGrpSpPr>
            <p:grpSpPr bwMode="auto">
              <a:xfrm>
                <a:off x="3221" y="1134"/>
                <a:ext cx="1570" cy="1590"/>
                <a:chOff x="1584" y="768"/>
                <a:chExt cx="1872" cy="1920"/>
              </a:xfrm>
            </p:grpSpPr>
            <p:sp>
              <p:nvSpPr>
                <p:cNvPr id="1337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36" y="816"/>
                  <a:ext cx="720" cy="1872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74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1584" y="768"/>
                  <a:ext cx="624" cy="1920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13363" name="Object 56"/>
              <p:cNvGraphicFramePr>
                <a:graphicFrameLocks noChangeAspect="1"/>
              </p:cNvGraphicFramePr>
              <p:nvPr/>
            </p:nvGraphicFramePr>
            <p:xfrm>
              <a:off x="4832" y="1015"/>
              <a:ext cx="201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2" name="Equation" r:id="rId21" imgW="380835" imgH="431613" progId="Equation.3">
                      <p:embed/>
                    </p:oleObj>
                  </mc:Choice>
                  <mc:Fallback>
                    <p:oleObj name="Equation" r:id="rId21" imgW="380835" imgH="431613" progId="Equation.3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2" y="1015"/>
                            <a:ext cx="201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64" name="Object 57"/>
              <p:cNvGraphicFramePr>
                <a:graphicFrameLocks noChangeAspect="1"/>
              </p:cNvGraphicFramePr>
              <p:nvPr/>
            </p:nvGraphicFramePr>
            <p:xfrm>
              <a:off x="3020" y="1015"/>
              <a:ext cx="201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93" name="Equation" r:id="rId23" imgW="380835" imgH="431613" progId="Equation.3">
                      <p:embed/>
                    </p:oleObj>
                  </mc:Choice>
                  <mc:Fallback>
                    <p:oleObj name="Equation" r:id="rId23" imgW="380835" imgH="431613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" y="1015"/>
                            <a:ext cx="201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65" name="Group 58"/>
              <p:cNvGrpSpPr>
                <a:grpSpLocks/>
              </p:cNvGrpSpPr>
              <p:nvPr/>
            </p:nvGrpSpPr>
            <p:grpSpPr bwMode="auto">
              <a:xfrm>
                <a:off x="3742" y="2008"/>
                <a:ext cx="443" cy="716"/>
                <a:chOff x="2208" y="1824"/>
                <a:chExt cx="528" cy="864"/>
              </a:xfrm>
            </p:grpSpPr>
            <p:sp>
              <p:nvSpPr>
                <p:cNvPr id="13370" name="Line 59"/>
                <p:cNvSpPr>
                  <a:spLocks noChangeShapeType="1"/>
                </p:cNvSpPr>
                <p:nvPr/>
              </p:nvSpPr>
              <p:spPr bwMode="auto">
                <a:xfrm>
                  <a:off x="2448" y="1872"/>
                  <a:ext cx="288" cy="816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71" name="Line 60"/>
                <p:cNvSpPr>
                  <a:spLocks noChangeShapeType="1"/>
                </p:cNvSpPr>
                <p:nvPr/>
              </p:nvSpPr>
              <p:spPr bwMode="auto">
                <a:xfrm>
                  <a:off x="2736" y="1824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2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72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2208" y="1920"/>
                  <a:ext cx="240" cy="768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366" name="Group 62"/>
              <p:cNvGrpSpPr>
                <a:grpSpLocks/>
              </p:cNvGrpSpPr>
              <p:nvPr/>
            </p:nvGrpSpPr>
            <p:grpSpPr bwMode="auto">
              <a:xfrm>
                <a:off x="4059" y="2164"/>
                <a:ext cx="105" cy="323"/>
                <a:chOff x="871" y="3413"/>
                <a:chExt cx="126" cy="390"/>
              </a:xfrm>
            </p:grpSpPr>
            <p:sp>
              <p:nvSpPr>
                <p:cNvPr id="13368" name="Rectangle 63"/>
                <p:cNvSpPr>
                  <a:spLocks noChangeArrowheads="1"/>
                </p:cNvSpPr>
                <p:nvPr/>
              </p:nvSpPr>
              <p:spPr bwMode="auto">
                <a:xfrm>
                  <a:off x="944" y="3413"/>
                  <a:ext cx="53" cy="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i="1">
                      <a:latin typeface="Times New Roman" panose="02020603050405020304" pitchFamily="18" charset="0"/>
                    </a:rPr>
                    <a:t>'</a:t>
                  </a:r>
                  <a:endParaRPr kumimoji="1" lang="en-US" altLang="zh-CN" sz="2400" b="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69" name="Rectangle 64"/>
                <p:cNvSpPr>
                  <a:spLocks noChangeArrowheads="1"/>
                </p:cNvSpPr>
                <p:nvPr/>
              </p:nvSpPr>
              <p:spPr bwMode="auto">
                <a:xfrm>
                  <a:off x="871" y="3452"/>
                  <a:ext cx="81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3000" i="1"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400" b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367" name="Arc 65"/>
              <p:cNvSpPr>
                <a:spLocks/>
              </p:cNvSpPr>
              <p:nvPr/>
            </p:nvSpPr>
            <p:spPr bwMode="auto">
              <a:xfrm>
                <a:off x="4104" y="2485"/>
                <a:ext cx="104" cy="319"/>
              </a:xfrm>
              <a:custGeom>
                <a:avLst/>
                <a:gdLst>
                  <a:gd name="T0" fmla="*/ 0 w 8843"/>
                  <a:gd name="T1" fmla="*/ 0 h 21576"/>
                  <a:gd name="T2" fmla="*/ 0 w 8843"/>
                  <a:gd name="T3" fmla="*/ 0 h 21576"/>
                  <a:gd name="T4" fmla="*/ 0 w 8843"/>
                  <a:gd name="T5" fmla="*/ 0 h 21576"/>
                  <a:gd name="T6" fmla="*/ 0 60000 65536"/>
                  <a:gd name="T7" fmla="*/ 0 60000 65536"/>
                  <a:gd name="T8" fmla="*/ 0 60000 65536"/>
                  <a:gd name="T9" fmla="*/ 0 w 8843"/>
                  <a:gd name="T10" fmla="*/ 0 h 21576"/>
                  <a:gd name="T11" fmla="*/ 8843 w 8843"/>
                  <a:gd name="T12" fmla="*/ 21576 h 215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843" h="21576" fill="none" extrusionOk="0">
                    <a:moveTo>
                      <a:pt x="0" y="1869"/>
                    </a:moveTo>
                    <a:cubicBezTo>
                      <a:pt x="2466" y="762"/>
                      <a:pt x="5118" y="128"/>
                      <a:pt x="7819" y="0"/>
                    </a:cubicBezTo>
                  </a:path>
                  <a:path w="8843" h="21576" stroke="0" extrusionOk="0">
                    <a:moveTo>
                      <a:pt x="0" y="1869"/>
                    </a:moveTo>
                    <a:cubicBezTo>
                      <a:pt x="2466" y="762"/>
                      <a:pt x="5118" y="128"/>
                      <a:pt x="7819" y="0"/>
                    </a:cubicBezTo>
                    <a:lnTo>
                      <a:pt x="8843" y="21576"/>
                    </a:lnTo>
                    <a:lnTo>
                      <a:pt x="0" y="1869"/>
                    </a:lnTo>
                    <a:close/>
                  </a:path>
                </a:pathLst>
              </a:cu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324" name="Text Box 72"/>
          <p:cNvSpPr txBox="1">
            <a:spLocks noChangeArrowheads="1"/>
          </p:cNvSpPr>
          <p:nvPr/>
        </p:nvSpPr>
        <p:spPr bwMode="auto">
          <a:xfrm>
            <a:off x="8651875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27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67" name="Object 14"/>
          <p:cNvGraphicFramePr>
            <a:graphicFrameLocks noChangeAspect="1"/>
          </p:cNvGraphicFramePr>
          <p:nvPr/>
        </p:nvGraphicFramePr>
        <p:xfrm>
          <a:off x="447675" y="901700"/>
          <a:ext cx="35480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Equation" r:id="rId25" imgW="3213100" imgH="673100" progId="Equation.DSMT4">
                  <p:embed/>
                </p:oleObj>
              </mc:Choice>
              <mc:Fallback>
                <p:oleObj name="Equation" r:id="rId25" imgW="3213100" imgH="67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901700"/>
                        <a:ext cx="354806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4" name="Text Box 118"/>
          <p:cNvSpPr txBox="1">
            <a:spLocks noChangeArrowheads="1"/>
          </p:cNvSpPr>
          <p:nvPr/>
        </p:nvSpPr>
        <p:spPr bwMode="auto">
          <a:xfrm>
            <a:off x="166688" y="2492375"/>
            <a:ext cx="3459162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1º  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倾角 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相同</a:t>
            </a:r>
            <a:r>
              <a:rPr lang="zh-CN" altLang="en-US" sz="2800">
                <a:latin typeface="Times New Roman" panose="02020603050405020304" pitchFamily="18" charset="0"/>
              </a:rPr>
              <a:t>的光线对应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同一条干涉圆环</a:t>
            </a:r>
            <a:r>
              <a:rPr lang="zh-CN" altLang="en-US" sz="2800">
                <a:latin typeface="Times New Roman" panose="02020603050405020304" pitchFamily="18" charset="0"/>
              </a:rPr>
              <a:t>条纹</a:t>
            </a:r>
          </a:p>
        </p:txBody>
      </p:sp>
      <p:sp>
        <p:nvSpPr>
          <p:cNvPr id="51215" name="Text Box 121"/>
          <p:cNvSpPr txBox="1">
            <a:spLocks noChangeArrowheads="1"/>
          </p:cNvSpPr>
          <p:nvPr/>
        </p:nvSpPr>
        <p:spPr bwMode="auto">
          <a:xfrm>
            <a:off x="204788" y="3860800"/>
            <a:ext cx="34163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2º  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不同倾角 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800">
                <a:latin typeface="Times New Roman" panose="02020603050405020304" pitchFamily="18" charset="0"/>
              </a:rPr>
              <a:t>构成的等倾条纹是一系列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同心圆环</a:t>
            </a:r>
          </a:p>
        </p:txBody>
      </p:sp>
      <p:sp>
        <p:nvSpPr>
          <p:cNvPr id="63" name="Text Box 19">
            <a:hlinkClick r:id="rId27" action="ppaction://hlinkfile"/>
          </p:cNvPr>
          <p:cNvSpPr txBox="1">
            <a:spLocks noChangeArrowheads="1"/>
          </p:cNvSpPr>
          <p:nvPr/>
        </p:nvSpPr>
        <p:spPr bwMode="auto">
          <a:xfrm>
            <a:off x="6942138" y="6300788"/>
            <a:ext cx="1765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400" b="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等倾干涉</a:t>
            </a:r>
          </a:p>
        </p:txBody>
      </p:sp>
      <p:pic>
        <p:nvPicPr>
          <p:cNvPr id="64" name="Picture 63" descr="1111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942138" y="7938"/>
            <a:ext cx="2168525" cy="216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Text Box 121"/>
          <p:cNvSpPr txBox="1">
            <a:spLocks noChangeArrowheads="1"/>
          </p:cNvSpPr>
          <p:nvPr/>
        </p:nvSpPr>
        <p:spPr bwMode="auto">
          <a:xfrm>
            <a:off x="166688" y="5403850"/>
            <a:ext cx="3416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*</a:t>
            </a:r>
            <a:r>
              <a:rPr lang="zh-CN" altLang="en-US" sz="2800">
                <a:latin typeface="Times New Roman" panose="02020603050405020304" pitchFamily="18" charset="0"/>
              </a:rPr>
              <a:t>中心是明是暗</a:t>
            </a:r>
            <a:r>
              <a:rPr lang="en-US" altLang="zh-CN" sz="2800">
                <a:latin typeface="Times New Roman" panose="02020603050405020304" pitchFamily="18" charset="0"/>
              </a:rPr>
              <a:t>?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92100" y="5975350"/>
            <a:ext cx="3622675" cy="784225"/>
            <a:chOff x="292164" y="5975509"/>
            <a:chExt cx="3622609" cy="784225"/>
          </a:xfrm>
        </p:grpSpPr>
        <p:graphicFrame>
          <p:nvGraphicFramePr>
            <p:cNvPr id="13332" name="Object 14"/>
            <p:cNvGraphicFramePr>
              <a:graphicFrameLocks noChangeAspect="1"/>
            </p:cNvGraphicFramePr>
            <p:nvPr/>
          </p:nvGraphicFramePr>
          <p:xfrm>
            <a:off x="735517" y="5975509"/>
            <a:ext cx="2005012" cy="78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5" name="Equation" r:id="rId29" imgW="1816100" imgH="673100" progId="Equation.DSMT4">
                    <p:embed/>
                  </p:oleObj>
                </mc:Choice>
                <mc:Fallback>
                  <p:oleObj name="Equation" r:id="rId29" imgW="1816100" imgH="673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517" y="5975509"/>
                          <a:ext cx="2005012" cy="78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3" name="Text Box 121"/>
            <p:cNvSpPr txBox="1">
              <a:spLocks noChangeArrowheads="1"/>
            </p:cNvSpPr>
            <p:nvPr/>
          </p:nvSpPr>
          <p:spPr bwMode="auto">
            <a:xfrm>
              <a:off x="2900531" y="6114851"/>
              <a:ext cx="10142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确定</a:t>
              </a:r>
            </a:p>
          </p:txBody>
        </p:sp>
        <p:sp>
          <p:nvSpPr>
            <p:cNvPr id="13334" name="文本框 2"/>
            <p:cNvSpPr txBox="1">
              <a:spLocks noChangeArrowheads="1"/>
            </p:cNvSpPr>
            <p:nvPr/>
          </p:nvSpPr>
          <p:spPr bwMode="auto">
            <a:xfrm>
              <a:off x="1937969" y="6064050"/>
              <a:ext cx="10534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(       )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3335" name="矩形 4"/>
            <p:cNvSpPr>
              <a:spLocks noChangeArrowheads="1"/>
            </p:cNvSpPr>
            <p:nvPr/>
          </p:nvSpPr>
          <p:spPr bwMode="auto">
            <a:xfrm>
              <a:off x="292164" y="6091836"/>
              <a:ext cx="5453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由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9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9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autoUpdateAnimBg="0"/>
      <p:bldP spid="89100" grpId="0" animBg="1"/>
      <p:bldP spid="89104" grpId="0"/>
      <p:bldP spid="89105" grpId="0"/>
      <p:bldP spid="89107" grpId="0" autoUpdateAnimBg="0"/>
      <p:bldP spid="51214" grpId="0"/>
      <p:bldP spid="51215" grpId="0"/>
      <p:bldP spid="63" grpId="0" autoUpdateAnimBg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87338" y="476250"/>
            <a:ext cx="5089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3º  </a:t>
            </a:r>
            <a:r>
              <a:rPr lang="zh-CN" altLang="en-US" sz="2800">
                <a:latin typeface="Times New Roman" panose="02020603050405020304" pitchFamily="18" charset="0"/>
              </a:rPr>
              <a:t>愈往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中心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越小，条纹级别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151438" y="1052513"/>
            <a:ext cx="2209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r>
              <a:rPr lang="en-US" altLang="zh-CN" sz="2800" i="1">
                <a:latin typeface="方正书宋简体"/>
              </a:rPr>
              <a:t> </a:t>
            </a:r>
            <a:r>
              <a:rPr lang="zh-CN" altLang="en-US" sz="2800">
                <a:latin typeface="方正书宋简体"/>
              </a:rPr>
              <a:t>一定时</a:t>
            </a:r>
            <a:r>
              <a:rPr lang="zh-CN" altLang="en-US">
                <a:latin typeface="方正书宋简体"/>
              </a:rPr>
              <a:t>，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6929438" y="1138238"/>
          <a:ext cx="12239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MathType 6.0 Equation" r:id="rId3" imgW="596880" imgH="203040" progId="Equation.DSMT4">
                  <p:embed/>
                </p:oleObj>
              </mc:Choice>
              <mc:Fallback>
                <p:oleObj name="MathType 6.0 Equation" r:id="rId3" imgW="596880" imgH="2030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1138238"/>
                        <a:ext cx="12239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74675" y="2493963"/>
            <a:ext cx="2057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*</a:t>
            </a:r>
            <a:r>
              <a:rPr lang="zh-CN" altLang="en-US" sz="2800">
                <a:latin typeface="Times New Roman" panose="02020603050405020304" pitchFamily="18" charset="0"/>
              </a:rPr>
              <a:t>若改变</a:t>
            </a: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863600" y="1703388"/>
            <a:ext cx="4897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即：中心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点处的干涉级最高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311525" y="2278063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中心向外冒条纹</a:t>
            </a:r>
          </a:p>
        </p:txBody>
      </p: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2268538" y="2554288"/>
            <a:ext cx="533400" cy="457200"/>
            <a:chOff x="1200" y="2352"/>
            <a:chExt cx="336" cy="288"/>
          </a:xfrm>
        </p:grpSpPr>
        <p:sp>
          <p:nvSpPr>
            <p:cNvPr id="14389" name="Line 18"/>
            <p:cNvSpPr>
              <a:spLocks noChangeShapeType="1"/>
            </p:cNvSpPr>
            <p:nvPr/>
          </p:nvSpPr>
          <p:spPr bwMode="auto">
            <a:xfrm flipV="1">
              <a:off x="1200" y="2352"/>
              <a:ext cx="33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0" name="Line 19"/>
            <p:cNvSpPr>
              <a:spLocks noChangeShapeType="1"/>
            </p:cNvSpPr>
            <p:nvPr/>
          </p:nvSpPr>
          <p:spPr bwMode="auto">
            <a:xfrm>
              <a:off x="1200" y="2496"/>
              <a:ext cx="33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2874963" y="2825750"/>
            <a:ext cx="444500" cy="430213"/>
            <a:chOff x="1593" y="2513"/>
            <a:chExt cx="280" cy="271"/>
          </a:xfrm>
        </p:grpSpPr>
        <p:sp>
          <p:nvSpPr>
            <p:cNvPr id="14387" name="Rectangle 21"/>
            <p:cNvSpPr>
              <a:spLocks noChangeArrowheads="1"/>
            </p:cNvSpPr>
            <p:nvPr/>
          </p:nvSpPr>
          <p:spPr bwMode="auto">
            <a:xfrm>
              <a:off x="1738" y="2515"/>
              <a:ext cx="1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Symbol" panose="05050102010706020507" pitchFamily="18" charset="2"/>
                </a:rPr>
                <a:t>¯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88" name="Rectangle 22"/>
            <p:cNvSpPr>
              <a:spLocks noChangeArrowheads="1"/>
            </p:cNvSpPr>
            <p:nvPr/>
          </p:nvSpPr>
          <p:spPr bwMode="auto">
            <a:xfrm>
              <a:off x="1593" y="2513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3317875" y="2798763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中心向内吞条纹</a:t>
            </a: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287338" y="3357563"/>
            <a:ext cx="4586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4º  </a:t>
            </a:r>
            <a:r>
              <a:rPr lang="zh-CN" altLang="en-US" sz="2800">
                <a:latin typeface="Times New Roman" panose="02020603050405020304" pitchFamily="18" charset="0"/>
              </a:rPr>
              <a:t>条纹间隔分布：</a:t>
            </a:r>
            <a:r>
              <a:rPr lang="zh-CN" altLang="en-US" sz="2800">
                <a:solidFill>
                  <a:srgbClr val="FF0000"/>
                </a:solidFill>
                <a:latin typeface="方正书宋简体"/>
                <a:ea typeface="黑体" panose="02010609060101010101" pitchFamily="49" charset="-122"/>
              </a:rPr>
              <a:t>内疏外密</a:t>
            </a:r>
          </a:p>
        </p:txBody>
      </p:sp>
      <p:graphicFrame>
        <p:nvGraphicFramePr>
          <p:cNvPr id="22" name="Object 25"/>
          <p:cNvGraphicFramePr>
            <a:graphicFrameLocks noChangeAspect="1"/>
          </p:cNvGraphicFramePr>
          <p:nvPr/>
        </p:nvGraphicFramePr>
        <p:xfrm>
          <a:off x="700088" y="3789363"/>
          <a:ext cx="3060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Equation" r:id="rId5" imgW="1205977" imgH="393529" progId="Equation.DSMT4">
                  <p:embed/>
                </p:oleObj>
              </mc:Choice>
              <mc:Fallback>
                <p:oleObj name="Equation" r:id="rId5" imgW="1205977" imgH="393529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3789363"/>
                        <a:ext cx="3060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6"/>
          <p:cNvGraphicFramePr>
            <a:graphicFrameLocks noChangeAspect="1"/>
          </p:cNvGraphicFramePr>
          <p:nvPr/>
        </p:nvGraphicFramePr>
        <p:xfrm>
          <a:off x="655638" y="4652963"/>
          <a:ext cx="36925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Equation" r:id="rId7" imgW="1612900" imgH="393700" progId="Equation.DSMT4">
                  <p:embed/>
                </p:oleObj>
              </mc:Choice>
              <mc:Fallback>
                <p:oleObj name="Equation" r:id="rId7" imgW="1612900" imgH="3937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4652963"/>
                        <a:ext cx="36925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8"/>
          <p:cNvGraphicFramePr>
            <a:graphicFrameLocks noChangeAspect="1"/>
          </p:cNvGraphicFramePr>
          <p:nvPr/>
        </p:nvGraphicFramePr>
        <p:xfrm>
          <a:off x="5368925" y="4164013"/>
          <a:ext cx="24257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9" imgW="1129810" imgH="431613" progId="Equation.DSMT4">
                  <p:embed/>
                </p:oleObj>
              </mc:Choice>
              <mc:Fallback>
                <p:oleObj name="Equation" r:id="rId9" imgW="1129810" imgH="431613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4164013"/>
                        <a:ext cx="24257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29"/>
          <p:cNvSpPr>
            <a:spLocks noChangeArrowheads="1"/>
          </p:cNvSpPr>
          <p:nvPr/>
        </p:nvSpPr>
        <p:spPr bwMode="auto">
          <a:xfrm>
            <a:off x="4838700" y="4510088"/>
            <a:ext cx="504825" cy="287337"/>
          </a:xfrm>
          <a:prstGeom prst="rightArrow">
            <a:avLst>
              <a:gd name="adj1" fmla="val 50000"/>
              <a:gd name="adj2" fmla="val 43923"/>
            </a:avLst>
          </a:prstGeom>
          <a:solidFill>
            <a:srgbClr val="FF00FF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7934325" y="4652963"/>
            <a:ext cx="741363" cy="512762"/>
            <a:chOff x="5053" y="3359"/>
            <a:chExt cx="467" cy="323"/>
          </a:xfrm>
        </p:grpSpPr>
        <p:sp>
          <p:nvSpPr>
            <p:cNvPr id="14383" name="Rectangle 35"/>
            <p:cNvSpPr>
              <a:spLocks noChangeArrowheads="1"/>
            </p:cNvSpPr>
            <p:nvPr/>
          </p:nvSpPr>
          <p:spPr bwMode="auto">
            <a:xfrm>
              <a:off x="5411" y="3372"/>
              <a:ext cx="10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4" name="Rectangle 36"/>
            <p:cNvSpPr>
              <a:spLocks noChangeArrowheads="1"/>
            </p:cNvSpPr>
            <p:nvPr/>
          </p:nvSpPr>
          <p:spPr bwMode="auto">
            <a:xfrm>
              <a:off x="5328" y="350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5" name="Rectangle 37"/>
            <p:cNvSpPr>
              <a:spLocks noChangeArrowheads="1"/>
            </p:cNvSpPr>
            <p:nvPr/>
          </p:nvSpPr>
          <p:spPr bwMode="auto">
            <a:xfrm>
              <a:off x="5193" y="3359"/>
              <a:ext cx="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Symbol" panose="05050102010706020507" pitchFamily="18" charset="2"/>
                </a:rPr>
                <a:t>g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6" name="Rectangle 38"/>
            <p:cNvSpPr>
              <a:spLocks noChangeArrowheads="1"/>
            </p:cNvSpPr>
            <p:nvPr/>
          </p:nvSpPr>
          <p:spPr bwMode="auto">
            <a:xfrm>
              <a:off x="5053" y="3359"/>
              <a:ext cx="1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D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5" name="Object 39"/>
          <p:cNvGraphicFramePr>
            <a:graphicFrameLocks noChangeAspect="1"/>
          </p:cNvGraphicFramePr>
          <p:nvPr/>
        </p:nvGraphicFramePr>
        <p:xfrm>
          <a:off x="1079500" y="6059488"/>
          <a:ext cx="15827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Equation" r:id="rId11" imgW="634449" imgH="215713" progId="Equation.DSMT4">
                  <p:embed/>
                </p:oleObj>
              </mc:Choice>
              <mc:Fallback>
                <p:oleObj name="Equation" r:id="rId11" imgW="634449" imgH="215713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6059488"/>
                        <a:ext cx="1582738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358775" y="5481638"/>
            <a:ext cx="2443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5º  </a:t>
            </a:r>
            <a:r>
              <a:rPr lang="zh-CN" altLang="en-US" sz="2800">
                <a:latin typeface="Times New Roman" panose="02020603050405020304" pitchFamily="18" charset="0"/>
              </a:rPr>
              <a:t>光源是白光</a:t>
            </a:r>
          </a:p>
        </p:txBody>
      </p:sp>
      <p:grpSp>
        <p:nvGrpSpPr>
          <p:cNvPr id="37" name="Group 41"/>
          <p:cNvGrpSpPr>
            <a:grpSpLocks/>
          </p:cNvGrpSpPr>
          <p:nvPr/>
        </p:nvGrpSpPr>
        <p:grpSpPr bwMode="auto">
          <a:xfrm>
            <a:off x="3240088" y="6059488"/>
            <a:ext cx="736600" cy="466725"/>
            <a:chOff x="2025" y="3928"/>
            <a:chExt cx="464" cy="294"/>
          </a:xfrm>
        </p:grpSpPr>
        <p:sp>
          <p:nvSpPr>
            <p:cNvPr id="14380" name="Rectangle 42"/>
            <p:cNvSpPr>
              <a:spLocks noChangeArrowheads="1"/>
            </p:cNvSpPr>
            <p:nvPr/>
          </p:nvSpPr>
          <p:spPr bwMode="auto">
            <a:xfrm>
              <a:off x="2354" y="3928"/>
              <a:ext cx="1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1" name="Rectangle 43"/>
            <p:cNvSpPr>
              <a:spLocks noChangeArrowheads="1"/>
            </p:cNvSpPr>
            <p:nvPr/>
          </p:nvSpPr>
          <p:spPr bwMode="auto">
            <a:xfrm>
              <a:off x="2025" y="3928"/>
              <a:ext cx="22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®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82" name="Rectangle 44"/>
            <p:cNvSpPr>
              <a:spLocks noChangeArrowheads="1"/>
            </p:cNvSpPr>
            <p:nvPr/>
          </p:nvSpPr>
          <p:spPr bwMode="auto">
            <a:xfrm>
              <a:off x="2268" y="3953"/>
              <a:ext cx="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" name="Group 45"/>
          <p:cNvGrpSpPr>
            <a:grpSpLocks/>
          </p:cNvGrpSpPr>
          <p:nvPr/>
        </p:nvGrpSpPr>
        <p:grpSpPr bwMode="auto">
          <a:xfrm>
            <a:off x="4068763" y="6062663"/>
            <a:ext cx="857250" cy="500062"/>
            <a:chOff x="2649" y="3935"/>
            <a:chExt cx="540" cy="315"/>
          </a:xfrm>
        </p:grpSpPr>
        <p:sp>
          <p:nvSpPr>
            <p:cNvPr id="14376" name="Rectangle 46"/>
            <p:cNvSpPr>
              <a:spLocks noChangeArrowheads="1"/>
            </p:cNvSpPr>
            <p:nvPr/>
          </p:nvSpPr>
          <p:spPr bwMode="auto">
            <a:xfrm>
              <a:off x="3053" y="3935"/>
              <a:ext cx="13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7" name="Rectangle 47"/>
            <p:cNvSpPr>
              <a:spLocks noChangeArrowheads="1"/>
            </p:cNvSpPr>
            <p:nvPr/>
          </p:nvSpPr>
          <p:spPr bwMode="auto">
            <a:xfrm>
              <a:off x="2649" y="3935"/>
              <a:ext cx="22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®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8" name="Rectangle 48"/>
            <p:cNvSpPr>
              <a:spLocks noChangeArrowheads="1"/>
            </p:cNvSpPr>
            <p:nvPr/>
          </p:nvSpPr>
          <p:spPr bwMode="auto">
            <a:xfrm>
              <a:off x="2951" y="4077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9" name="Rectangle 49"/>
            <p:cNvSpPr>
              <a:spLocks noChangeArrowheads="1"/>
            </p:cNvSpPr>
            <p:nvPr/>
          </p:nvSpPr>
          <p:spPr bwMode="auto">
            <a:xfrm>
              <a:off x="2893" y="3960"/>
              <a:ext cx="8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9" name="Text Box 53"/>
          <p:cNvSpPr txBox="1">
            <a:spLocks noChangeArrowheads="1"/>
          </p:cNvSpPr>
          <p:nvPr/>
        </p:nvSpPr>
        <p:spPr bwMode="auto">
          <a:xfrm>
            <a:off x="4967288" y="6059488"/>
            <a:ext cx="2682875" cy="519112"/>
          </a:xfrm>
          <a:prstGeom prst="rect">
            <a:avLst/>
          </a:prstGeom>
          <a:solidFill>
            <a:srgbClr val="66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—</a:t>
            </a:r>
            <a:r>
              <a:rPr lang="zh-CN" altLang="en-US" sz="2800">
                <a:latin typeface="Times New Roman" panose="02020603050405020304" pitchFamily="18" charset="0"/>
              </a:rPr>
              <a:t>彩色干涉条纹</a:t>
            </a:r>
          </a:p>
        </p:txBody>
      </p:sp>
      <p:sp>
        <p:nvSpPr>
          <p:cNvPr id="51" name="AutoShape 189"/>
          <p:cNvSpPr>
            <a:spLocks/>
          </p:cNvSpPr>
          <p:nvPr/>
        </p:nvSpPr>
        <p:spPr bwMode="auto">
          <a:xfrm>
            <a:off x="4319588" y="4257675"/>
            <a:ext cx="215900" cy="833438"/>
          </a:xfrm>
          <a:prstGeom prst="rightBrace">
            <a:avLst>
              <a:gd name="adj1" fmla="val 23680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52" name="Group 20"/>
          <p:cNvGrpSpPr>
            <a:grpSpLocks/>
          </p:cNvGrpSpPr>
          <p:nvPr/>
        </p:nvGrpSpPr>
        <p:grpSpPr bwMode="auto">
          <a:xfrm>
            <a:off x="2860675" y="2347913"/>
            <a:ext cx="444500" cy="430212"/>
            <a:chOff x="1593" y="2513"/>
            <a:chExt cx="280" cy="271"/>
          </a:xfrm>
        </p:grpSpPr>
        <p:sp>
          <p:nvSpPr>
            <p:cNvPr id="14374" name="Rectangle 21"/>
            <p:cNvSpPr>
              <a:spLocks noChangeArrowheads="1"/>
            </p:cNvSpPr>
            <p:nvPr/>
          </p:nvSpPr>
          <p:spPr bwMode="auto">
            <a:xfrm flipV="1">
              <a:off x="1738" y="2515"/>
              <a:ext cx="1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Symbol" panose="05050102010706020507" pitchFamily="18" charset="2"/>
                </a:rPr>
                <a:t>¯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75" name="Rectangle 22"/>
            <p:cNvSpPr>
              <a:spLocks noChangeArrowheads="1"/>
            </p:cNvSpPr>
            <p:nvPr/>
          </p:nvSpPr>
          <p:spPr bwMode="auto">
            <a:xfrm>
              <a:off x="1593" y="2513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solidFill>
                    <a:srgbClr val="0000CC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" name="Group 34"/>
          <p:cNvGrpSpPr>
            <a:grpSpLocks/>
          </p:cNvGrpSpPr>
          <p:nvPr/>
        </p:nvGrpSpPr>
        <p:grpSpPr bwMode="auto">
          <a:xfrm>
            <a:off x="7924800" y="4117975"/>
            <a:ext cx="741363" cy="512763"/>
            <a:chOff x="5053" y="3359"/>
            <a:chExt cx="467" cy="323"/>
          </a:xfrm>
        </p:grpSpPr>
        <p:sp>
          <p:nvSpPr>
            <p:cNvPr id="14370" name="Rectangle 35"/>
            <p:cNvSpPr>
              <a:spLocks noChangeArrowheads="1"/>
            </p:cNvSpPr>
            <p:nvPr/>
          </p:nvSpPr>
          <p:spPr bwMode="auto">
            <a:xfrm flipV="1">
              <a:off x="5411" y="3372"/>
              <a:ext cx="10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1" name="Rectangle 36"/>
            <p:cNvSpPr>
              <a:spLocks noChangeArrowheads="1"/>
            </p:cNvSpPr>
            <p:nvPr/>
          </p:nvSpPr>
          <p:spPr bwMode="auto">
            <a:xfrm>
              <a:off x="5328" y="350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</a:rPr>
                <a:t>k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2" name="Rectangle 37"/>
            <p:cNvSpPr>
              <a:spLocks noChangeArrowheads="1"/>
            </p:cNvSpPr>
            <p:nvPr/>
          </p:nvSpPr>
          <p:spPr bwMode="auto">
            <a:xfrm>
              <a:off x="5193" y="3359"/>
              <a:ext cx="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Symbol" panose="05050102010706020507" pitchFamily="18" charset="2"/>
                </a:rPr>
                <a:t>g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373" name="Rectangle 38"/>
            <p:cNvSpPr>
              <a:spLocks noChangeArrowheads="1"/>
            </p:cNvSpPr>
            <p:nvPr/>
          </p:nvSpPr>
          <p:spPr bwMode="auto">
            <a:xfrm>
              <a:off x="5053" y="3359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735263" y="6059488"/>
            <a:ext cx="528637" cy="522287"/>
            <a:chOff x="2735446" y="4869160"/>
            <a:chExt cx="528965" cy="523220"/>
          </a:xfrm>
        </p:grpSpPr>
        <p:grpSp>
          <p:nvGrpSpPr>
            <p:cNvPr id="14366" name="Group 50"/>
            <p:cNvGrpSpPr>
              <a:grpSpLocks/>
            </p:cNvGrpSpPr>
            <p:nvPr/>
          </p:nvGrpSpPr>
          <p:grpSpPr bwMode="auto">
            <a:xfrm>
              <a:off x="2735446" y="4940729"/>
              <a:ext cx="247650" cy="431801"/>
              <a:chOff x="1641" y="3935"/>
              <a:chExt cx="156" cy="272"/>
            </a:xfrm>
          </p:grpSpPr>
          <p:sp>
            <p:nvSpPr>
              <p:cNvPr id="14368" name="Rectangle 51"/>
              <p:cNvSpPr>
                <a:spLocks noChangeArrowheads="1"/>
              </p:cNvSpPr>
              <p:nvPr/>
            </p:nvSpPr>
            <p:spPr bwMode="auto">
              <a:xfrm>
                <a:off x="1797" y="3935"/>
                <a:ext cx="0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latin typeface="Symbol" panose="05050102010706020507" pitchFamily="18" charset="2"/>
                  </a:rPr>
                  <a:t>­</a:t>
                </a:r>
                <a:endParaRPr lang="en-US" altLang="zh-CN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9" name="Rectangle 52"/>
              <p:cNvSpPr>
                <a:spLocks noChangeArrowheads="1"/>
              </p:cNvSpPr>
              <p:nvPr/>
            </p:nvSpPr>
            <p:spPr bwMode="auto">
              <a:xfrm>
                <a:off x="1641" y="3935"/>
                <a:ext cx="12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Symbol" panose="05050102010706020507" pitchFamily="18" charset="2"/>
                  </a:rPr>
                  <a:t>l</a:t>
                </a:r>
                <a:endParaRPr lang="en-US" altLang="zh-CN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7" name="矩形 1"/>
            <p:cNvSpPr>
              <a:spLocks noChangeArrowheads="1"/>
            </p:cNvSpPr>
            <p:nvPr/>
          </p:nvSpPr>
          <p:spPr bwMode="auto">
            <a:xfrm flipV="1">
              <a:off x="2863339" y="4869160"/>
              <a:ext cx="40107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Symbol" panose="05050102010706020507" pitchFamily="18" charset="2"/>
                </a:rPr>
                <a:t>¯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6172200" y="2520950"/>
            <a:ext cx="2344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动态反应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3" name="Object 14"/>
          <p:cNvGraphicFramePr>
            <a:graphicFrameLocks noChangeAspect="1"/>
          </p:cNvGraphicFramePr>
          <p:nvPr/>
        </p:nvGraphicFramePr>
        <p:xfrm>
          <a:off x="766763" y="1014413"/>
          <a:ext cx="41640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Equation" r:id="rId13" imgW="3771900" imgH="673100" progId="Equation.DSMT4">
                  <p:embed/>
                </p:oleObj>
              </mc:Choice>
              <mc:Fallback>
                <p:oleObj name="Equation" r:id="rId13" imgW="3771900" imgH="673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014413"/>
                        <a:ext cx="416401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262563" y="477838"/>
            <a:ext cx="90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愈高</a:t>
            </a:r>
          </a:p>
        </p:txBody>
      </p:sp>
      <p:pic>
        <p:nvPicPr>
          <p:cNvPr id="54" name="Picture 63" descr="11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83525" y="68263"/>
            <a:ext cx="1069975" cy="106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75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7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7" dur="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utoUpdateAnimBg="0"/>
      <p:bldP spid="8" grpId="0" autoUpdateAnimBg="0"/>
      <p:bldP spid="9" grpId="0" autoUpdateAnimBg="0"/>
      <p:bldP spid="13" grpId="0" autoUpdateAnimBg="0"/>
      <p:bldP spid="20" grpId="0" autoUpdateAnimBg="0"/>
      <p:bldP spid="21" grpId="0" autoUpdateAnimBg="0"/>
      <p:bldP spid="25" grpId="0" animBg="1"/>
      <p:bldP spid="36" grpId="0" autoUpdateAnimBg="0"/>
      <p:bldP spid="49" grpId="0" animBg="1" autoUpdateAnimBg="0"/>
      <p:bldP spid="51" grpId="0" animBg="1"/>
      <p:bldP spid="6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val 2"/>
          <p:cNvSpPr>
            <a:spLocks noChangeArrowheads="1"/>
          </p:cNvSpPr>
          <p:nvPr/>
        </p:nvSpPr>
        <p:spPr bwMode="auto">
          <a:xfrm>
            <a:off x="4629150" y="2538413"/>
            <a:ext cx="3433763" cy="337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683" name="Oval 3"/>
          <p:cNvSpPr>
            <a:spLocks noChangeArrowheads="1"/>
          </p:cNvSpPr>
          <p:nvPr/>
        </p:nvSpPr>
        <p:spPr bwMode="auto">
          <a:xfrm>
            <a:off x="4824413" y="2708275"/>
            <a:ext cx="3048000" cy="3048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5121275" y="2997200"/>
            <a:ext cx="2438400" cy="2438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5562600" y="3429000"/>
            <a:ext cx="16002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686" name="Oval 6"/>
          <p:cNvSpPr>
            <a:spLocks noChangeArrowheads="1"/>
          </p:cNvSpPr>
          <p:nvPr/>
        </p:nvSpPr>
        <p:spPr bwMode="auto">
          <a:xfrm>
            <a:off x="6096000" y="3962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515100" y="3962400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5     4    3 2 1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3059113" y="2133600"/>
            <a:ext cx="426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条纹自内向外冒出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38188" y="2781300"/>
            <a:ext cx="3421062" cy="2974975"/>
            <a:chOff x="1957" y="1008"/>
            <a:chExt cx="2155" cy="1920"/>
          </a:xfrm>
        </p:grpSpPr>
        <p:sp>
          <p:nvSpPr>
            <p:cNvPr id="15386" name="Oval 10"/>
            <p:cNvSpPr>
              <a:spLocks noChangeArrowheads="1"/>
            </p:cNvSpPr>
            <p:nvPr/>
          </p:nvSpPr>
          <p:spPr bwMode="auto">
            <a:xfrm>
              <a:off x="1957" y="1008"/>
              <a:ext cx="1920" cy="19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5387" name="Oval 11"/>
            <p:cNvSpPr>
              <a:spLocks noChangeArrowheads="1"/>
            </p:cNvSpPr>
            <p:nvPr/>
          </p:nvSpPr>
          <p:spPr bwMode="auto">
            <a:xfrm>
              <a:off x="2164" y="1200"/>
              <a:ext cx="1536" cy="15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5388" name="Oval 12"/>
            <p:cNvSpPr>
              <a:spLocks noChangeArrowheads="1"/>
            </p:cNvSpPr>
            <p:nvPr/>
          </p:nvSpPr>
          <p:spPr bwMode="auto">
            <a:xfrm>
              <a:off x="2421" y="1440"/>
              <a:ext cx="1008" cy="10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5389" name="Oval 13"/>
            <p:cNvSpPr>
              <a:spLocks noChangeArrowheads="1"/>
            </p:cNvSpPr>
            <p:nvPr/>
          </p:nvSpPr>
          <p:spPr bwMode="auto">
            <a:xfrm>
              <a:off x="2748" y="1776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5390" name="Rectangle 14"/>
            <p:cNvSpPr>
              <a:spLocks noChangeArrowheads="1"/>
            </p:cNvSpPr>
            <p:nvPr/>
          </p:nvSpPr>
          <p:spPr bwMode="auto">
            <a:xfrm>
              <a:off x="2784" y="1776"/>
              <a:ext cx="1328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      4     3    2  1</a:t>
              </a:r>
            </a:p>
          </p:txBody>
        </p:sp>
      </p:grpSp>
      <p:sp>
        <p:nvSpPr>
          <p:cNvPr id="71695" name="Text Box 15"/>
          <p:cNvSpPr txBox="1">
            <a:spLocks noChangeArrowheads="1"/>
          </p:cNvSpPr>
          <p:nvPr/>
        </p:nvSpPr>
        <p:spPr bwMode="auto">
          <a:xfrm>
            <a:off x="893763" y="6122988"/>
            <a:ext cx="7548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可以根据冒出的条纹数来测定微小长度的变化</a:t>
            </a:r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2195513" y="2133600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k 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331913" y="2133600"/>
            <a:ext cx="104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</p:txBody>
      </p: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519113" y="1457325"/>
            <a:ext cx="274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3600">
                <a:latin typeface="Times New Roman" panose="02020603050405020304" pitchFamily="18" charset="0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</a:rPr>
              <a:t>动态反应：</a:t>
            </a:r>
          </a:p>
        </p:txBody>
      </p:sp>
      <p:sp>
        <p:nvSpPr>
          <p:cNvPr id="71699" name="AutoShape 19"/>
          <p:cNvSpPr>
            <a:spLocks noChangeArrowheads="1"/>
          </p:cNvSpPr>
          <p:nvPr/>
        </p:nvSpPr>
        <p:spPr bwMode="auto">
          <a:xfrm>
            <a:off x="2508250" y="4395788"/>
            <a:ext cx="457200" cy="446087"/>
          </a:xfrm>
          <a:prstGeom prst="wedgeEllipseCallout">
            <a:avLst>
              <a:gd name="adj1" fmla="val -54167"/>
              <a:gd name="adj2" fmla="val -72421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5375" name="Text Box 53"/>
          <p:cNvSpPr txBox="1">
            <a:spLocks noChangeArrowheads="1"/>
          </p:cNvSpPr>
          <p:nvPr/>
        </p:nvSpPr>
        <p:spPr bwMode="auto">
          <a:xfrm>
            <a:off x="8651875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28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pic>
        <p:nvPicPr>
          <p:cNvPr id="30" name="Picture 68" descr="C:\Documents and Settings\Administrator\桌面\bfae05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1963" y="2917825"/>
            <a:ext cx="2401887" cy="2701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575" y="288925"/>
            <a:ext cx="7997825" cy="1204913"/>
            <a:chOff x="282236" y="288925"/>
            <a:chExt cx="7998164" cy="1204913"/>
          </a:xfrm>
        </p:grpSpPr>
        <p:graphicFrame>
          <p:nvGraphicFramePr>
            <p:cNvPr id="15378" name="Object 44"/>
            <p:cNvGraphicFramePr>
              <a:graphicFrameLocks noChangeAspect="1"/>
            </p:cNvGraphicFramePr>
            <p:nvPr/>
          </p:nvGraphicFramePr>
          <p:xfrm>
            <a:off x="1624013" y="501650"/>
            <a:ext cx="2862263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1" name="Equation" r:id="rId4" imgW="3492500" imgH="762000" progId="Equation.DSMT4">
                    <p:embed/>
                  </p:oleObj>
                </mc:Choice>
                <mc:Fallback>
                  <p:oleObj name="Equation" r:id="rId4" imgW="3492500" imgH="7620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4013" y="501650"/>
                          <a:ext cx="2862263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9" name="Object 45"/>
            <p:cNvGraphicFramePr>
              <a:graphicFrameLocks noChangeAspect="1"/>
            </p:cNvGraphicFramePr>
            <p:nvPr/>
          </p:nvGraphicFramePr>
          <p:xfrm>
            <a:off x="4892675" y="441325"/>
            <a:ext cx="398463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2" name="Equation" r:id="rId6" imgW="507780" imgH="342751" progId="Equation.DSMT4">
                    <p:embed/>
                  </p:oleObj>
                </mc:Choice>
                <mc:Fallback>
                  <p:oleObj name="Equation" r:id="rId6" imgW="507780" imgH="342751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2675" y="441325"/>
                          <a:ext cx="398463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0" name="Object 46"/>
            <p:cNvGraphicFramePr>
              <a:graphicFrameLocks noChangeAspect="1"/>
            </p:cNvGraphicFramePr>
            <p:nvPr/>
          </p:nvGraphicFramePr>
          <p:xfrm>
            <a:off x="5946775" y="455613"/>
            <a:ext cx="211137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3" name="Equation" r:id="rId8" imgW="2908300" imgH="419100" progId="Equation.DSMT4">
                    <p:embed/>
                  </p:oleObj>
                </mc:Choice>
                <mc:Fallback>
                  <p:oleObj name="Equation" r:id="rId8" imgW="2908300" imgH="4191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6775" y="455613"/>
                          <a:ext cx="211137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1" name="Object 47"/>
            <p:cNvGraphicFramePr>
              <a:graphicFrameLocks noChangeAspect="1"/>
            </p:cNvGraphicFramePr>
            <p:nvPr/>
          </p:nvGraphicFramePr>
          <p:xfrm>
            <a:off x="5938838" y="989013"/>
            <a:ext cx="22129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4" name="Equation" r:id="rId10" imgW="3048000" imgH="419100" progId="Equation.DSMT4">
                    <p:embed/>
                  </p:oleObj>
                </mc:Choice>
                <mc:Fallback>
                  <p:oleObj name="Equation" r:id="rId10" imgW="3048000" imgH="4191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8838" y="989013"/>
                          <a:ext cx="221297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2" name="AutoShape 48"/>
            <p:cNvSpPr>
              <a:spLocks/>
            </p:cNvSpPr>
            <p:nvPr/>
          </p:nvSpPr>
          <p:spPr bwMode="auto">
            <a:xfrm>
              <a:off x="4572000" y="485775"/>
              <a:ext cx="111125" cy="738188"/>
            </a:xfrm>
            <a:prstGeom prst="leftBrace">
              <a:avLst>
                <a:gd name="adj1" fmla="val 5535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83" name="Object 50"/>
            <p:cNvGraphicFramePr>
              <a:graphicFrameLocks noChangeAspect="1"/>
            </p:cNvGraphicFramePr>
            <p:nvPr/>
          </p:nvGraphicFramePr>
          <p:xfrm>
            <a:off x="4679950" y="801688"/>
            <a:ext cx="1116013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5" name="Equation" r:id="rId12" imgW="1562100" imgH="762000" progId="Equation.DSMT4">
                    <p:embed/>
                  </p:oleObj>
                </mc:Choice>
                <mc:Fallback>
                  <p:oleObj name="Equation" r:id="rId12" imgW="1562100" imgH="7620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950" y="801688"/>
                          <a:ext cx="1116013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4" name="Rectangle 51"/>
            <p:cNvSpPr>
              <a:spLocks noChangeArrowheads="1"/>
            </p:cNvSpPr>
            <p:nvPr/>
          </p:nvSpPr>
          <p:spPr bwMode="auto">
            <a:xfrm>
              <a:off x="1444625" y="288925"/>
              <a:ext cx="6835775" cy="12049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pic>
          <p:nvPicPr>
            <p:cNvPr id="15385" name="Picture 34" descr="dove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36" y="305892"/>
              <a:ext cx="1077912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5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animBg="1"/>
      <p:bldP spid="71683" grpId="0" animBg="1"/>
      <p:bldP spid="71684" grpId="0" animBg="1"/>
      <p:bldP spid="71685" grpId="0" animBg="1"/>
      <p:bldP spid="71686" grpId="0" animBg="1"/>
      <p:bldP spid="71687" grpId="0" autoUpdateAnimBg="0"/>
      <p:bldP spid="71688" grpId="0" autoUpdateAnimBg="0"/>
      <p:bldP spid="71695" grpId="0" autoUpdateAnimBg="0"/>
      <p:bldP spid="71696" grpId="0" autoUpdateAnimBg="0"/>
      <p:bldP spid="71697" grpId="0" autoUpdateAnimBg="0"/>
      <p:bldP spid="71698" grpId="0" autoUpdateAnimBg="0"/>
      <p:bldP spid="7169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/>
          <p:cNvSpPr>
            <a:spLocks noChangeArrowheads="1"/>
          </p:cNvSpPr>
          <p:nvPr/>
        </p:nvSpPr>
        <p:spPr bwMode="auto">
          <a:xfrm>
            <a:off x="2267744" y="1284531"/>
            <a:ext cx="3906891" cy="13874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190500" y="11588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4.2.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等厚干涉</a:t>
            </a:r>
            <a:endParaRPr kumimoji="1"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555625" y="663575"/>
            <a:ext cx="4576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4.2.1 </a:t>
            </a:r>
            <a:r>
              <a:rPr kumimoji="1" lang="zh-CN" altLang="en-US" sz="2800">
                <a:latin typeface="Times New Roman" panose="02020603050405020304" pitchFamily="18" charset="0"/>
              </a:rPr>
              <a:t>劈尖干涉 </a:t>
            </a:r>
            <a:r>
              <a:rPr kumimoji="1" lang="en-US" altLang="zh-CN" sz="2800">
                <a:latin typeface="Times New Roman" panose="02020603050405020304" pitchFamily="18" charset="0"/>
              </a:rPr>
              <a:t>(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空气隙劈尖</a:t>
            </a:r>
            <a:r>
              <a:rPr kumimoji="1" lang="en-US" altLang="zh-CN" sz="2800">
                <a:latin typeface="Times New Roman" panose="02020603050405020304" pitchFamily="18" charset="0"/>
              </a:rPr>
              <a:t>)</a:t>
            </a:r>
            <a:endParaRPr kumimoji="1" lang="en-US" altLang="zh-CN" sz="2800" b="0">
              <a:latin typeface="Times New Roman" panose="02020603050405020304" pitchFamily="18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665163" y="4565650"/>
            <a:ext cx="5440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若光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垂直入射 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 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=0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, </a:t>
            </a:r>
            <a:r>
              <a:rPr kumimoji="1" lang="zh-CN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并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注意到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=1</a:t>
            </a:r>
          </a:p>
        </p:txBody>
      </p:sp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2767013" y="1387475"/>
          <a:ext cx="266065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位图图像" r:id="rId3" imgW="3524742" imgH="1542857" progId="Paint.Picture">
                  <p:embed/>
                </p:oleObj>
              </mc:Choice>
              <mc:Fallback>
                <p:oleObj name="位图图像" r:id="rId3" imgW="3524742" imgH="1542857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1387475"/>
                        <a:ext cx="266065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7"/>
          <p:cNvGraphicFramePr>
            <a:graphicFrameLocks noChangeAspect="1"/>
          </p:cNvGraphicFramePr>
          <p:nvPr/>
        </p:nvGraphicFramePr>
        <p:xfrm>
          <a:off x="5111750" y="5805488"/>
          <a:ext cx="37719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BMP 图像" r:id="rId5" imgW="0" imgH="0" progId="Paint.Picture">
                  <p:embed/>
                </p:oleObj>
              </mc:Choice>
              <mc:Fallback>
                <p:oleObj name="BMP 图像" r:id="rId5" imgW="0" imgH="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5805488"/>
                        <a:ext cx="37719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107950" y="3486150"/>
            <a:ext cx="77406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2730" name="AutoShape 26"/>
          <p:cNvSpPr>
            <a:spLocks noChangeArrowheads="1"/>
          </p:cNvSpPr>
          <p:nvPr/>
        </p:nvSpPr>
        <p:spPr bwMode="auto">
          <a:xfrm>
            <a:off x="6156325" y="4487863"/>
            <a:ext cx="2987675" cy="1260475"/>
          </a:xfrm>
          <a:prstGeom prst="wedgeRoundRectCallout">
            <a:avLst>
              <a:gd name="adj1" fmla="val -56644"/>
              <a:gd name="adj2" fmla="val 91560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同一级</a:t>
            </a: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条纹对应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同一膜厚</a:t>
            </a: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，故称等厚条纹或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等厚干涉</a:t>
            </a: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。</a:t>
            </a:r>
          </a:p>
        </p:txBody>
      </p:sp>
      <p:sp>
        <p:nvSpPr>
          <p:cNvPr id="72731" name="Line 27"/>
          <p:cNvSpPr>
            <a:spLocks noChangeShapeType="1"/>
          </p:cNvSpPr>
          <p:nvPr/>
        </p:nvSpPr>
        <p:spPr bwMode="auto">
          <a:xfrm>
            <a:off x="790575" y="4206875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32" name="Line 28"/>
          <p:cNvSpPr>
            <a:spLocks noChangeShapeType="1"/>
          </p:cNvSpPr>
          <p:nvPr/>
        </p:nvSpPr>
        <p:spPr bwMode="auto">
          <a:xfrm>
            <a:off x="1223963" y="420687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33" name="Line 29"/>
          <p:cNvSpPr>
            <a:spLocks noChangeShapeType="1"/>
          </p:cNvSpPr>
          <p:nvPr/>
        </p:nvSpPr>
        <p:spPr bwMode="auto">
          <a:xfrm>
            <a:off x="1800225" y="420687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2734" name="Object 30"/>
          <p:cNvGraphicFramePr>
            <a:graphicFrameLocks noChangeAspect="1"/>
          </p:cNvGraphicFramePr>
          <p:nvPr/>
        </p:nvGraphicFramePr>
        <p:xfrm>
          <a:off x="5372100" y="1204913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Equation" r:id="rId7" imgW="355446" imgH="457002" progId="Equation.3">
                  <p:embed/>
                </p:oleObj>
              </mc:Choice>
              <mc:Fallback>
                <p:oleObj name="Equation" r:id="rId7" imgW="355446" imgH="45700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1204913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5" name="Object 31"/>
          <p:cNvGraphicFramePr>
            <a:graphicFrameLocks noChangeAspect="1"/>
          </p:cNvGraphicFramePr>
          <p:nvPr/>
        </p:nvGraphicFramePr>
        <p:xfrm>
          <a:off x="5335588" y="1978025"/>
          <a:ext cx="44608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公式" r:id="rId9" imgW="177569" imgH="215619" progId="Equation.3">
                  <p:embed/>
                </p:oleObj>
              </mc:Choice>
              <mc:Fallback>
                <p:oleObj name="公式" r:id="rId9" imgW="177569" imgH="21561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1978025"/>
                        <a:ext cx="44608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60" name="Object 56"/>
          <p:cNvGraphicFramePr>
            <a:graphicFrameLocks noChangeAspect="1"/>
          </p:cNvGraphicFramePr>
          <p:nvPr/>
        </p:nvGraphicFramePr>
        <p:xfrm>
          <a:off x="719138" y="5049838"/>
          <a:ext cx="1279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11" imgW="1256755" imgH="672808" progId="Equation.DSMT4">
                  <p:embed/>
                </p:oleObj>
              </mc:Choice>
              <mc:Fallback>
                <p:oleObj name="Equation" r:id="rId11" imgW="1256755" imgH="672808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5049838"/>
                        <a:ext cx="127952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832475" y="188913"/>
            <a:ext cx="2743200" cy="838200"/>
            <a:chOff x="3648" y="1392"/>
            <a:chExt cx="1728" cy="528"/>
          </a:xfrm>
        </p:grpSpPr>
        <p:sp>
          <p:nvSpPr>
            <p:cNvPr id="16432" name="Line 17"/>
            <p:cNvSpPr>
              <a:spLocks noChangeShapeType="1"/>
            </p:cNvSpPr>
            <p:nvPr/>
          </p:nvSpPr>
          <p:spPr bwMode="auto">
            <a:xfrm flipV="1">
              <a:off x="3648" y="1392"/>
              <a:ext cx="1200" cy="336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3" name="Line 18"/>
            <p:cNvSpPr>
              <a:spLocks noChangeShapeType="1"/>
            </p:cNvSpPr>
            <p:nvPr/>
          </p:nvSpPr>
          <p:spPr bwMode="auto">
            <a:xfrm>
              <a:off x="3648" y="1728"/>
              <a:ext cx="576" cy="192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4" name="Line 19"/>
            <p:cNvSpPr>
              <a:spLocks noChangeShapeType="1"/>
            </p:cNvSpPr>
            <p:nvPr/>
          </p:nvSpPr>
          <p:spPr bwMode="auto">
            <a:xfrm flipV="1">
              <a:off x="4224" y="1536"/>
              <a:ext cx="1152" cy="384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5" name="Line 20"/>
            <p:cNvSpPr>
              <a:spLocks noChangeShapeType="1"/>
            </p:cNvSpPr>
            <p:nvPr/>
          </p:nvSpPr>
          <p:spPr bwMode="auto">
            <a:xfrm>
              <a:off x="4848" y="1392"/>
              <a:ext cx="528" cy="144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6" name="Line 21"/>
            <p:cNvSpPr>
              <a:spLocks noChangeShapeType="1"/>
            </p:cNvSpPr>
            <p:nvPr/>
          </p:nvSpPr>
          <p:spPr bwMode="auto">
            <a:xfrm flipV="1">
              <a:off x="4272" y="1920"/>
              <a:ext cx="1104" cy="0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7" name="Line 22"/>
            <p:cNvSpPr>
              <a:spLocks noChangeShapeType="1"/>
            </p:cNvSpPr>
            <p:nvPr/>
          </p:nvSpPr>
          <p:spPr bwMode="auto">
            <a:xfrm>
              <a:off x="5376" y="1536"/>
              <a:ext cx="0" cy="384"/>
            </a:xfrm>
            <a:prstGeom prst="line">
              <a:avLst/>
            </a:prstGeom>
            <a:noFill/>
            <a:ln w="38100">
              <a:solidFill>
                <a:srgbClr val="33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27" name="Text Box 23"/>
          <p:cNvSpPr txBox="1">
            <a:spLocks noChangeArrowheads="1"/>
          </p:cNvSpPr>
          <p:nvPr/>
        </p:nvSpPr>
        <p:spPr bwMode="auto">
          <a:xfrm>
            <a:off x="6315075" y="4270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棱边</a:t>
            </a:r>
          </a:p>
        </p:txBody>
      </p:sp>
      <p:sp>
        <p:nvSpPr>
          <p:cNvPr id="72728" name="Line 24"/>
          <p:cNvSpPr>
            <a:spLocks noChangeShapeType="1"/>
          </p:cNvSpPr>
          <p:nvPr/>
        </p:nvSpPr>
        <p:spPr bwMode="auto">
          <a:xfrm>
            <a:off x="5813425" y="735013"/>
            <a:ext cx="97155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684213" y="3616325"/>
            <a:ext cx="7218362" cy="965200"/>
            <a:chOff x="794" y="2251"/>
            <a:chExt cx="4547" cy="608"/>
          </a:xfrm>
        </p:grpSpPr>
        <p:graphicFrame>
          <p:nvGraphicFramePr>
            <p:cNvPr id="16426" name="Object 10"/>
            <p:cNvGraphicFramePr>
              <a:graphicFrameLocks noChangeAspect="1"/>
            </p:cNvGraphicFramePr>
            <p:nvPr/>
          </p:nvGraphicFramePr>
          <p:xfrm>
            <a:off x="794" y="2265"/>
            <a:ext cx="1995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3" name="Equation" r:id="rId13" imgW="3086100" imgH="673100" progId="Equation.DSMT4">
                    <p:embed/>
                  </p:oleObj>
                </mc:Choice>
                <mc:Fallback>
                  <p:oleObj name="Equation" r:id="rId13" imgW="3086100" imgH="6731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" y="2265"/>
                          <a:ext cx="1995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7" name="Object 12"/>
            <p:cNvGraphicFramePr>
              <a:graphicFrameLocks noChangeAspect="1"/>
            </p:cNvGraphicFramePr>
            <p:nvPr/>
          </p:nvGraphicFramePr>
          <p:xfrm>
            <a:off x="3851" y="2254"/>
            <a:ext cx="1490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4" name="Equation" r:id="rId15" imgW="2349500" imgH="342900" progId="Equation.DSMT4">
                    <p:embed/>
                  </p:oleObj>
                </mc:Choice>
                <mc:Fallback>
                  <p:oleObj name="Equation" r:id="rId15" imgW="2349500" imgH="3429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2254"/>
                          <a:ext cx="1490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8" name="Object 13"/>
            <p:cNvGraphicFramePr>
              <a:graphicFrameLocks noChangeAspect="1"/>
            </p:cNvGraphicFramePr>
            <p:nvPr/>
          </p:nvGraphicFramePr>
          <p:xfrm>
            <a:off x="2941" y="2251"/>
            <a:ext cx="289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5" name="Equation" r:id="rId17" imgW="406224" imgH="279279" progId="Equation.DSMT4">
                    <p:embed/>
                  </p:oleObj>
                </mc:Choice>
                <mc:Fallback>
                  <p:oleObj name="Equation" r:id="rId17" imgW="406224" imgH="279279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1" y="2251"/>
                          <a:ext cx="289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9" name="Object 14"/>
            <p:cNvGraphicFramePr>
              <a:graphicFrameLocks noChangeAspect="1"/>
            </p:cNvGraphicFramePr>
            <p:nvPr/>
          </p:nvGraphicFramePr>
          <p:xfrm>
            <a:off x="2903" y="2455"/>
            <a:ext cx="74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6" name="Equation" r:id="rId19" imgW="1371600" imgH="673100" progId="Equation.DSMT4">
                    <p:embed/>
                  </p:oleObj>
                </mc:Choice>
                <mc:Fallback>
                  <p:oleObj name="Equation" r:id="rId19" imgW="1371600" imgH="673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3" y="2455"/>
                          <a:ext cx="74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30" name="Object 15"/>
            <p:cNvGraphicFramePr>
              <a:graphicFrameLocks noChangeAspect="1"/>
            </p:cNvGraphicFramePr>
            <p:nvPr/>
          </p:nvGraphicFramePr>
          <p:xfrm>
            <a:off x="3926" y="2572"/>
            <a:ext cx="129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7" name="MathType 6.0 Equation" r:id="rId21" imgW="2234880" imgH="342720" progId="Equation.DSMT4">
                    <p:embed/>
                  </p:oleObj>
                </mc:Choice>
                <mc:Fallback>
                  <p:oleObj name="MathType 6.0 Equation" r:id="rId21" imgW="2234880" imgH="34272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" y="2572"/>
                          <a:ext cx="129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31" name="AutoShape 65"/>
            <p:cNvSpPr>
              <a:spLocks/>
            </p:cNvSpPr>
            <p:nvPr/>
          </p:nvSpPr>
          <p:spPr bwMode="auto">
            <a:xfrm>
              <a:off x="2812" y="2319"/>
              <a:ext cx="91" cy="385"/>
            </a:xfrm>
            <a:prstGeom prst="leftBrace">
              <a:avLst>
                <a:gd name="adj1" fmla="val 35256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1358900" y="5734050"/>
            <a:ext cx="3624263" cy="965200"/>
            <a:chOff x="1598" y="3246"/>
            <a:chExt cx="2283" cy="608"/>
          </a:xfrm>
        </p:grpSpPr>
        <p:sp>
          <p:nvSpPr>
            <p:cNvPr id="16421" name="AutoShape 58"/>
            <p:cNvSpPr>
              <a:spLocks/>
            </p:cNvSpPr>
            <p:nvPr/>
          </p:nvSpPr>
          <p:spPr bwMode="auto">
            <a:xfrm>
              <a:off x="1598" y="3271"/>
              <a:ext cx="91" cy="431"/>
            </a:xfrm>
            <a:prstGeom prst="leftBrace">
              <a:avLst>
                <a:gd name="adj1" fmla="val 3946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6422" name="Object 69"/>
            <p:cNvGraphicFramePr>
              <a:graphicFrameLocks noChangeAspect="1"/>
            </p:cNvGraphicFramePr>
            <p:nvPr/>
          </p:nvGraphicFramePr>
          <p:xfrm>
            <a:off x="2535" y="3249"/>
            <a:ext cx="132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8" name="Equation" r:id="rId23" imgW="2286000" imgH="342900" progId="Equation.DSMT4">
                    <p:embed/>
                  </p:oleObj>
                </mc:Choice>
                <mc:Fallback>
                  <p:oleObj name="Equation" r:id="rId23" imgW="2286000" imgH="3429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" y="3249"/>
                          <a:ext cx="1327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3" name="Object 70"/>
            <p:cNvGraphicFramePr>
              <a:graphicFrameLocks noChangeAspect="1"/>
            </p:cNvGraphicFramePr>
            <p:nvPr/>
          </p:nvGraphicFramePr>
          <p:xfrm>
            <a:off x="1828" y="3246"/>
            <a:ext cx="29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9" name="Equation" r:id="rId25" imgW="406224" imgH="279279" progId="Equation.DSMT4">
                    <p:embed/>
                  </p:oleObj>
                </mc:Choice>
                <mc:Fallback>
                  <p:oleObj name="Equation" r:id="rId25" imgW="406224" imgH="279279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" y="3246"/>
                          <a:ext cx="29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4" name="Object 71"/>
            <p:cNvGraphicFramePr>
              <a:graphicFrameLocks noChangeAspect="1"/>
            </p:cNvGraphicFramePr>
            <p:nvPr/>
          </p:nvGraphicFramePr>
          <p:xfrm>
            <a:off x="1722" y="3450"/>
            <a:ext cx="74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0" name="Equation" r:id="rId27" imgW="1371600" imgH="673100" progId="Equation.DSMT4">
                    <p:embed/>
                  </p:oleObj>
                </mc:Choice>
                <mc:Fallback>
                  <p:oleObj name="Equation" r:id="rId27" imgW="1371600" imgH="673100" progId="Equation.DSMT4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" y="3450"/>
                          <a:ext cx="74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25" name="Object 72"/>
            <p:cNvGraphicFramePr>
              <a:graphicFrameLocks noChangeAspect="1"/>
            </p:cNvGraphicFramePr>
            <p:nvPr/>
          </p:nvGraphicFramePr>
          <p:xfrm>
            <a:off x="2619" y="3540"/>
            <a:ext cx="1262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1" name="MathType 6.0 Equation" r:id="rId29" imgW="2171520" imgH="342720" progId="Equation.DSMT4">
                    <p:embed/>
                  </p:oleObj>
                </mc:Choice>
                <mc:Fallback>
                  <p:oleObj name="MathType 6.0 Equation" r:id="rId29" imgW="2171520" imgH="34272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9" y="3540"/>
                          <a:ext cx="1262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780" name="Text Box 76"/>
          <p:cNvSpPr txBox="1">
            <a:spLocks noChangeArrowheads="1"/>
          </p:cNvSpPr>
          <p:nvPr/>
        </p:nvSpPr>
        <p:spPr bwMode="auto">
          <a:xfrm>
            <a:off x="957263" y="5862638"/>
            <a:ext cx="387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=</a:t>
            </a:r>
          </a:p>
        </p:txBody>
      </p:sp>
      <p:sp>
        <p:nvSpPr>
          <p:cNvPr id="16408" name="Text Box 77"/>
          <p:cNvSpPr txBox="1">
            <a:spLocks noChangeArrowheads="1"/>
          </p:cNvSpPr>
          <p:nvPr/>
        </p:nvSpPr>
        <p:spPr bwMode="auto">
          <a:xfrm>
            <a:off x="8761413" y="6399213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4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8" name="直角三角形 47"/>
          <p:cNvSpPr>
            <a:spLocks noChangeArrowheads="1"/>
          </p:cNvSpPr>
          <p:nvPr/>
        </p:nvSpPr>
        <p:spPr bwMode="auto">
          <a:xfrm flipH="1">
            <a:off x="3021013" y="1635125"/>
            <a:ext cx="2314575" cy="604838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72729" name="Object 25"/>
          <p:cNvGraphicFramePr>
            <a:graphicFrameLocks noChangeAspect="1"/>
          </p:cNvGraphicFramePr>
          <p:nvPr/>
        </p:nvGraphicFramePr>
        <p:xfrm>
          <a:off x="5021263" y="1898650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31" imgW="241195" imgH="253890" progId="Equation.3">
                  <p:embed/>
                </p:oleObj>
              </mc:Choice>
              <mc:Fallback>
                <p:oleObj name="Equation" r:id="rId31" imgW="241195" imgH="25389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1898650"/>
                        <a:ext cx="2413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直接连接符 45"/>
          <p:cNvCxnSpPr>
            <a:cxnSpLocks noChangeShapeType="1"/>
          </p:cNvCxnSpPr>
          <p:nvPr/>
        </p:nvCxnSpPr>
        <p:spPr bwMode="auto">
          <a:xfrm rot="5400000">
            <a:off x="3446463" y="2181225"/>
            <a:ext cx="144462" cy="1588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连接符 49"/>
          <p:cNvCxnSpPr>
            <a:cxnSpLocks noChangeShapeType="1"/>
          </p:cNvCxnSpPr>
          <p:nvPr/>
        </p:nvCxnSpPr>
        <p:spPr bwMode="auto">
          <a:xfrm rot="5400000">
            <a:off x="3694907" y="2137569"/>
            <a:ext cx="215900" cy="15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连接符 50"/>
          <p:cNvCxnSpPr>
            <a:cxnSpLocks noChangeShapeType="1"/>
          </p:cNvCxnSpPr>
          <p:nvPr/>
        </p:nvCxnSpPr>
        <p:spPr bwMode="auto">
          <a:xfrm rot="5400000">
            <a:off x="3969544" y="2089944"/>
            <a:ext cx="323850" cy="1588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连接符 51"/>
          <p:cNvCxnSpPr>
            <a:cxnSpLocks noChangeShapeType="1"/>
          </p:cNvCxnSpPr>
          <p:nvPr/>
        </p:nvCxnSpPr>
        <p:spPr bwMode="auto">
          <a:xfrm rot="5400000">
            <a:off x="4243387" y="2055813"/>
            <a:ext cx="360363" cy="1588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rot="5400000">
            <a:off x="4491832" y="2026444"/>
            <a:ext cx="431800" cy="15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53"/>
          <p:cNvCxnSpPr>
            <a:cxnSpLocks noChangeShapeType="1"/>
          </p:cNvCxnSpPr>
          <p:nvPr/>
        </p:nvCxnSpPr>
        <p:spPr bwMode="auto">
          <a:xfrm rot="5400000">
            <a:off x="4725988" y="1989138"/>
            <a:ext cx="503237" cy="15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538163" y="2673350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方正书宋简体"/>
              </a:rPr>
              <a:t>夹角很小的两个平面所构成的薄膜</a:t>
            </a:r>
          </a:p>
        </p:txBody>
      </p:sp>
      <p:grpSp>
        <p:nvGrpSpPr>
          <p:cNvPr id="59" name="Group 61"/>
          <p:cNvGrpSpPr>
            <a:grpSpLocks/>
          </p:cNvGrpSpPr>
          <p:nvPr/>
        </p:nvGrpSpPr>
        <p:grpSpPr bwMode="auto">
          <a:xfrm>
            <a:off x="561975" y="3097213"/>
            <a:ext cx="4459288" cy="560387"/>
            <a:chOff x="567" y="1248"/>
            <a:chExt cx="2809" cy="353"/>
          </a:xfrm>
        </p:grpSpPr>
        <p:graphicFrame>
          <p:nvGraphicFramePr>
            <p:cNvPr id="16419" name="Object 42"/>
            <p:cNvGraphicFramePr>
              <a:graphicFrameLocks noChangeAspect="1"/>
            </p:cNvGraphicFramePr>
            <p:nvPr/>
          </p:nvGraphicFramePr>
          <p:xfrm>
            <a:off x="1786" y="1248"/>
            <a:ext cx="1590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3" name="Equation" r:id="rId33" imgW="1057300" imgH="133380" progId="Equation.DSMT4">
                    <p:embed/>
                  </p:oleObj>
                </mc:Choice>
                <mc:Fallback>
                  <p:oleObj name="Equation" r:id="rId33" imgW="1057300" imgH="13338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6" y="1248"/>
                          <a:ext cx="1590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0" name="Text Box 43"/>
            <p:cNvSpPr txBox="1">
              <a:spLocks noChangeArrowheads="1"/>
            </p:cNvSpPr>
            <p:nvPr/>
          </p:nvSpPr>
          <p:spPr bwMode="auto">
            <a:xfrm>
              <a:off x="567" y="1253"/>
              <a:ext cx="12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/>
                <a:t>两平面夹角</a:t>
              </a: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1" dur="500"/>
                                        <p:tgtEl>
                                          <p:spTgt spid="7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75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utoUpdateAnimBg="0"/>
      <p:bldP spid="72707" grpId="0" autoUpdateAnimBg="0"/>
      <p:bldP spid="72709" grpId="0" autoUpdateAnimBg="0"/>
      <p:bldP spid="72730" grpId="0" animBg="1" autoUpdateAnimBg="0"/>
      <p:bldP spid="72731" grpId="0" animBg="1"/>
      <p:bldP spid="72732" grpId="0" animBg="1"/>
      <p:bldP spid="72733" grpId="0" animBg="1"/>
      <p:bldP spid="72727" grpId="0" autoUpdateAnimBg="0"/>
      <p:bldP spid="72728" grpId="0" animBg="1"/>
      <p:bldP spid="72780" grpId="0"/>
      <p:bldP spid="48" grpId="0" animBg="1"/>
      <p:bldP spid="5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722313" y="3263900"/>
            <a:ext cx="518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劈尖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愈厚处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条纹级别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719138" y="3892550"/>
            <a:ext cx="550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棱边处</a:t>
            </a:r>
            <a:r>
              <a:rPr kumimoji="1" lang="zh-CN" altLang="en-US" sz="2800" i="1"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d 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=0</a:t>
            </a:r>
            <a:r>
              <a:rPr kumimoji="1" lang="en-US" altLang="zh-CN" sz="2800">
                <a:latin typeface="Times New Roman" panose="02020603050405020304" pitchFamily="18" charset="0"/>
              </a:rPr>
              <a:t>,  </a:t>
            </a:r>
            <a:r>
              <a:rPr kumimoji="1" lang="zh-CN" altLang="en-US" sz="2800">
                <a:latin typeface="Times New Roman" panose="02020603050405020304" pitchFamily="18" charset="0"/>
              </a:rPr>
              <a:t>对应着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708025" y="4524375"/>
            <a:ext cx="4800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3º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相邻两明（暗）纹间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  对应的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厚度差</a:t>
            </a:r>
            <a:r>
              <a:rPr kumimoji="1" lang="zh-CN" altLang="en-US" sz="2800">
                <a:latin typeface="Times New Roman" panose="02020603050405020304" pitchFamily="18" charset="0"/>
              </a:rPr>
              <a:t>为：</a:t>
            </a: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4654550" y="3249613"/>
            <a:ext cx="2144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愈高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346575" y="3895725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暗纹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684213" y="2636838"/>
            <a:ext cx="2663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</a:rPr>
              <a:t>讨论：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857625" y="4062413"/>
            <a:ext cx="4783138" cy="2378075"/>
            <a:chOff x="2400" y="2640"/>
            <a:chExt cx="3013" cy="1498"/>
          </a:xfrm>
        </p:grpSpPr>
        <p:sp>
          <p:nvSpPr>
            <p:cNvPr id="17439" name="Line 9"/>
            <p:cNvSpPr>
              <a:spLocks noChangeShapeType="1"/>
            </p:cNvSpPr>
            <p:nvPr/>
          </p:nvSpPr>
          <p:spPr bwMode="auto">
            <a:xfrm>
              <a:off x="2400" y="3600"/>
              <a:ext cx="753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Text Box 10"/>
            <p:cNvSpPr txBox="1">
              <a:spLocks noChangeArrowheads="1"/>
            </p:cNvSpPr>
            <p:nvPr/>
          </p:nvSpPr>
          <p:spPr bwMode="auto">
            <a:xfrm>
              <a:off x="4800" y="3226"/>
              <a:ext cx="4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d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7441" name="Line 11"/>
            <p:cNvSpPr>
              <a:spLocks noChangeShapeType="1"/>
            </p:cNvSpPr>
            <p:nvPr/>
          </p:nvSpPr>
          <p:spPr bwMode="auto">
            <a:xfrm>
              <a:off x="4416" y="346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Line 12"/>
            <p:cNvSpPr>
              <a:spLocks noChangeShapeType="1"/>
            </p:cNvSpPr>
            <p:nvPr/>
          </p:nvSpPr>
          <p:spPr bwMode="auto">
            <a:xfrm flipV="1">
              <a:off x="2400" y="2640"/>
              <a:ext cx="2323" cy="9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Line 13"/>
            <p:cNvSpPr>
              <a:spLocks noChangeShapeType="1"/>
            </p:cNvSpPr>
            <p:nvPr/>
          </p:nvSpPr>
          <p:spPr bwMode="auto">
            <a:xfrm>
              <a:off x="4723" y="2640"/>
              <a:ext cx="690" cy="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Line 14"/>
            <p:cNvSpPr>
              <a:spLocks noChangeShapeType="1"/>
            </p:cNvSpPr>
            <p:nvPr/>
          </p:nvSpPr>
          <p:spPr bwMode="auto">
            <a:xfrm flipV="1">
              <a:off x="3153" y="3015"/>
              <a:ext cx="2260" cy="97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5"/>
            <p:cNvSpPr>
              <a:spLocks noChangeShapeType="1"/>
            </p:cNvSpPr>
            <p:nvPr/>
          </p:nvSpPr>
          <p:spPr bwMode="auto">
            <a:xfrm>
              <a:off x="2400" y="3614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Line 16"/>
            <p:cNvSpPr>
              <a:spLocks noChangeShapeType="1"/>
            </p:cNvSpPr>
            <p:nvPr/>
          </p:nvSpPr>
          <p:spPr bwMode="auto">
            <a:xfrm>
              <a:off x="2400" y="3764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Line 17"/>
            <p:cNvSpPr>
              <a:spLocks noChangeShapeType="1"/>
            </p:cNvSpPr>
            <p:nvPr/>
          </p:nvSpPr>
          <p:spPr bwMode="auto">
            <a:xfrm>
              <a:off x="3153" y="3988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Line 18"/>
            <p:cNvSpPr>
              <a:spLocks noChangeShapeType="1"/>
            </p:cNvSpPr>
            <p:nvPr/>
          </p:nvSpPr>
          <p:spPr bwMode="auto">
            <a:xfrm flipV="1">
              <a:off x="3153" y="3913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Line 19"/>
            <p:cNvSpPr>
              <a:spLocks noChangeShapeType="1"/>
            </p:cNvSpPr>
            <p:nvPr/>
          </p:nvSpPr>
          <p:spPr bwMode="auto">
            <a:xfrm flipV="1">
              <a:off x="3153" y="4063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Line 20"/>
            <p:cNvSpPr>
              <a:spLocks noChangeShapeType="1"/>
            </p:cNvSpPr>
            <p:nvPr/>
          </p:nvSpPr>
          <p:spPr bwMode="auto">
            <a:xfrm flipV="1">
              <a:off x="5409" y="3015"/>
              <a:ext cx="4" cy="10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Line 21"/>
            <p:cNvSpPr>
              <a:spLocks noChangeShapeType="1"/>
            </p:cNvSpPr>
            <p:nvPr/>
          </p:nvSpPr>
          <p:spPr bwMode="auto">
            <a:xfrm flipV="1">
              <a:off x="2463" y="3614"/>
              <a:ext cx="226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Line 22"/>
            <p:cNvSpPr>
              <a:spLocks noChangeShapeType="1"/>
            </p:cNvSpPr>
            <p:nvPr/>
          </p:nvSpPr>
          <p:spPr bwMode="auto">
            <a:xfrm>
              <a:off x="4723" y="2640"/>
              <a:ext cx="0" cy="89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Line 23"/>
            <p:cNvSpPr>
              <a:spLocks noChangeShapeType="1"/>
            </p:cNvSpPr>
            <p:nvPr/>
          </p:nvSpPr>
          <p:spPr bwMode="auto">
            <a:xfrm flipH="1" flipV="1">
              <a:off x="4704" y="3600"/>
              <a:ext cx="709" cy="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4" name="Line 24"/>
            <p:cNvSpPr>
              <a:spLocks noChangeShapeType="1"/>
            </p:cNvSpPr>
            <p:nvPr/>
          </p:nvSpPr>
          <p:spPr bwMode="auto">
            <a:xfrm>
              <a:off x="4848" y="3274"/>
              <a:ext cx="0" cy="6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25"/>
            <p:cNvSpPr>
              <a:spLocks noChangeShapeType="1"/>
            </p:cNvSpPr>
            <p:nvPr/>
          </p:nvSpPr>
          <p:spPr bwMode="auto">
            <a:xfrm>
              <a:off x="4409" y="3464"/>
              <a:ext cx="0" cy="44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26"/>
            <p:cNvSpPr>
              <a:spLocks noChangeShapeType="1"/>
            </p:cNvSpPr>
            <p:nvPr/>
          </p:nvSpPr>
          <p:spPr bwMode="auto">
            <a:xfrm>
              <a:off x="3655" y="3089"/>
              <a:ext cx="0" cy="4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Line 27"/>
            <p:cNvSpPr>
              <a:spLocks noChangeShapeType="1"/>
            </p:cNvSpPr>
            <p:nvPr/>
          </p:nvSpPr>
          <p:spPr bwMode="auto">
            <a:xfrm>
              <a:off x="2777" y="3464"/>
              <a:ext cx="690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Line 28"/>
            <p:cNvSpPr>
              <a:spLocks noChangeShapeType="1"/>
            </p:cNvSpPr>
            <p:nvPr/>
          </p:nvSpPr>
          <p:spPr bwMode="auto">
            <a:xfrm>
              <a:off x="3249" y="3255"/>
              <a:ext cx="690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Line 29"/>
            <p:cNvSpPr>
              <a:spLocks noChangeShapeType="1"/>
            </p:cNvSpPr>
            <p:nvPr/>
          </p:nvSpPr>
          <p:spPr bwMode="auto">
            <a:xfrm>
              <a:off x="3696" y="3072"/>
              <a:ext cx="713" cy="3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Line 30"/>
            <p:cNvSpPr>
              <a:spLocks noChangeShapeType="1"/>
            </p:cNvSpPr>
            <p:nvPr/>
          </p:nvSpPr>
          <p:spPr bwMode="auto">
            <a:xfrm>
              <a:off x="4161" y="2871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Line 31"/>
            <p:cNvSpPr>
              <a:spLocks noChangeShapeType="1"/>
            </p:cNvSpPr>
            <p:nvPr/>
          </p:nvSpPr>
          <p:spPr bwMode="auto">
            <a:xfrm>
              <a:off x="4593" y="2679"/>
              <a:ext cx="691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Text Box 32"/>
            <p:cNvSpPr txBox="1">
              <a:spLocks noChangeArrowheads="1"/>
            </p:cNvSpPr>
            <p:nvPr/>
          </p:nvSpPr>
          <p:spPr bwMode="auto">
            <a:xfrm>
              <a:off x="4370" y="3534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k</a:t>
              </a:r>
              <a:endParaRPr kumimoji="1" lang="en-US" altLang="zh-CN" sz="2400" b="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63" name="Rectangle 33"/>
            <p:cNvSpPr>
              <a:spLocks noChangeArrowheads="1"/>
            </p:cNvSpPr>
            <p:nvPr/>
          </p:nvSpPr>
          <p:spPr bwMode="auto">
            <a:xfrm>
              <a:off x="4813" y="3534"/>
              <a:ext cx="4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k+1</a:t>
              </a:r>
            </a:p>
          </p:txBody>
        </p:sp>
        <p:sp>
          <p:nvSpPr>
            <p:cNvPr id="17464" name="Text Box 34"/>
            <p:cNvSpPr txBox="1">
              <a:spLocks noChangeArrowheads="1"/>
            </p:cNvSpPr>
            <p:nvPr/>
          </p:nvSpPr>
          <p:spPr bwMode="auto">
            <a:xfrm>
              <a:off x="3600" y="3706"/>
              <a:ext cx="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73763" name="Rectangle 35"/>
          <p:cNvSpPr>
            <a:spLocks noChangeArrowheads="1"/>
          </p:cNvSpPr>
          <p:nvPr/>
        </p:nvSpPr>
        <p:spPr bwMode="auto">
          <a:xfrm rot="-1375524">
            <a:off x="4067175" y="4233863"/>
            <a:ext cx="3473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1       2      3       4       5</a:t>
            </a:r>
          </a:p>
        </p:txBody>
      </p:sp>
      <p:sp>
        <p:nvSpPr>
          <p:cNvPr id="73764" name="Line 36"/>
          <p:cNvSpPr>
            <a:spLocks noChangeShapeType="1"/>
          </p:cNvSpPr>
          <p:nvPr/>
        </p:nvSpPr>
        <p:spPr bwMode="auto">
          <a:xfrm>
            <a:off x="3857625" y="5603875"/>
            <a:ext cx="1195388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65" name="Rectangle 37"/>
          <p:cNvSpPr>
            <a:spLocks noChangeArrowheads="1"/>
          </p:cNvSpPr>
          <p:nvPr/>
        </p:nvSpPr>
        <p:spPr bwMode="auto">
          <a:xfrm>
            <a:off x="1322388" y="5589588"/>
            <a:ext cx="17160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 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空气隙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414463" y="1665288"/>
            <a:ext cx="6334125" cy="1031875"/>
            <a:chOff x="0" y="1058"/>
            <a:chExt cx="4038" cy="695"/>
          </a:xfrm>
        </p:grpSpPr>
        <p:graphicFrame>
          <p:nvGraphicFramePr>
            <p:cNvPr id="17433" name="Object 39"/>
            <p:cNvGraphicFramePr>
              <a:graphicFrameLocks noChangeAspect="1"/>
            </p:cNvGraphicFramePr>
            <p:nvPr/>
          </p:nvGraphicFramePr>
          <p:xfrm>
            <a:off x="329" y="1272"/>
            <a:ext cx="61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5" name="Equation" r:id="rId3" imgW="838200" imgH="279400" progId="Equation.DSMT4">
                    <p:embed/>
                  </p:oleObj>
                </mc:Choice>
                <mc:Fallback>
                  <p:oleObj name="Equation" r:id="rId3" imgW="838200" imgH="279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" y="1272"/>
                          <a:ext cx="61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4" name="Object 40"/>
            <p:cNvGraphicFramePr>
              <a:graphicFrameLocks noChangeAspect="1"/>
            </p:cNvGraphicFramePr>
            <p:nvPr/>
          </p:nvGraphicFramePr>
          <p:xfrm>
            <a:off x="1160" y="1058"/>
            <a:ext cx="895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6" name="Equation" r:id="rId5" imgW="1371600" imgH="673100" progId="Equation.DSMT4">
                    <p:embed/>
                  </p:oleObj>
                </mc:Choice>
                <mc:Fallback>
                  <p:oleObj name="Equation" r:id="rId5" imgW="1371600" imgH="6731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" y="1058"/>
                          <a:ext cx="895" cy="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5" name="Object 41"/>
            <p:cNvGraphicFramePr>
              <a:graphicFrameLocks noChangeAspect="1"/>
            </p:cNvGraphicFramePr>
            <p:nvPr/>
          </p:nvGraphicFramePr>
          <p:xfrm>
            <a:off x="2465" y="1107"/>
            <a:ext cx="1573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7" name="Equation" r:id="rId7" imgW="2209800" imgH="787400" progId="Equation.DSMT4">
                    <p:embed/>
                  </p:oleObj>
                </mc:Choice>
                <mc:Fallback>
                  <p:oleObj name="Equation" r:id="rId7" imgW="2209800" imgH="7874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5" y="1107"/>
                          <a:ext cx="1573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6" name="Object 42"/>
            <p:cNvGraphicFramePr>
              <a:graphicFrameLocks noChangeAspect="1"/>
            </p:cNvGraphicFramePr>
            <p:nvPr/>
          </p:nvGraphicFramePr>
          <p:xfrm>
            <a:off x="1175" y="1522"/>
            <a:ext cx="29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8" name="Equation" r:id="rId9" imgW="457002" imgH="317362" progId="Equation.DSMT4">
                    <p:embed/>
                  </p:oleObj>
                </mc:Choice>
                <mc:Fallback>
                  <p:oleObj name="Equation" r:id="rId9" imgW="457002" imgH="317362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5" y="1522"/>
                          <a:ext cx="29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7" name="AutoShape 43"/>
            <p:cNvSpPr>
              <a:spLocks/>
            </p:cNvSpPr>
            <p:nvPr/>
          </p:nvSpPr>
          <p:spPr bwMode="auto">
            <a:xfrm>
              <a:off x="1056" y="1152"/>
              <a:ext cx="96" cy="57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7438" name="Text Box 44"/>
            <p:cNvSpPr txBox="1">
              <a:spLocks noChangeArrowheads="1"/>
            </p:cNvSpPr>
            <p:nvPr/>
          </p:nvSpPr>
          <p:spPr bwMode="auto">
            <a:xfrm>
              <a:off x="0" y="1200"/>
              <a:ext cx="576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或</a:t>
              </a:r>
            </a:p>
          </p:txBody>
        </p:sp>
      </p:grpSp>
      <p:sp>
        <p:nvSpPr>
          <p:cNvPr id="73773" name="Line 45"/>
          <p:cNvSpPr>
            <a:spLocks noChangeShapeType="1"/>
          </p:cNvSpPr>
          <p:nvPr/>
        </p:nvSpPr>
        <p:spPr bwMode="auto">
          <a:xfrm>
            <a:off x="7747000" y="5027613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65"/>
          <p:cNvGrpSpPr>
            <a:grpSpLocks/>
          </p:cNvGrpSpPr>
          <p:nvPr/>
        </p:nvGrpSpPr>
        <p:grpSpPr bwMode="auto">
          <a:xfrm>
            <a:off x="1008063" y="333375"/>
            <a:ext cx="6335712" cy="1223963"/>
            <a:chOff x="635" y="210"/>
            <a:chExt cx="3991" cy="771"/>
          </a:xfrm>
        </p:grpSpPr>
        <p:graphicFrame>
          <p:nvGraphicFramePr>
            <p:cNvPr id="17424" name="Object 50"/>
            <p:cNvGraphicFramePr>
              <a:graphicFrameLocks noChangeAspect="1"/>
            </p:cNvGraphicFramePr>
            <p:nvPr/>
          </p:nvGraphicFramePr>
          <p:xfrm>
            <a:off x="635" y="346"/>
            <a:ext cx="431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9" name="Clip" r:id="rId11" imgW="3095723" imgH="2847960" progId="">
                    <p:embed/>
                  </p:oleObj>
                </mc:Choice>
                <mc:Fallback>
                  <p:oleObj name="Clip" r:id="rId11" imgW="3095723" imgH="2847960" progId="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" y="346"/>
                          <a:ext cx="431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5" name="Object 56"/>
            <p:cNvGraphicFramePr>
              <a:graphicFrameLocks noChangeAspect="1"/>
            </p:cNvGraphicFramePr>
            <p:nvPr/>
          </p:nvGraphicFramePr>
          <p:xfrm>
            <a:off x="1179" y="343"/>
            <a:ext cx="86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70" name="Equation" r:id="rId13" imgW="1256755" imgH="672808" progId="Equation.DSMT4">
                    <p:embed/>
                  </p:oleObj>
                </mc:Choice>
                <mc:Fallback>
                  <p:oleObj name="Equation" r:id="rId13" imgW="1256755" imgH="672808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9" y="343"/>
                          <a:ext cx="86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426" name="Group 57"/>
            <p:cNvGrpSpPr>
              <a:grpSpLocks/>
            </p:cNvGrpSpPr>
            <p:nvPr/>
          </p:nvGrpSpPr>
          <p:grpSpPr bwMode="auto">
            <a:xfrm>
              <a:off x="2086" y="323"/>
              <a:ext cx="2396" cy="635"/>
              <a:chOff x="1610" y="3246"/>
              <a:chExt cx="2344" cy="608"/>
            </a:xfrm>
          </p:grpSpPr>
          <p:sp>
            <p:nvSpPr>
              <p:cNvPr id="17428" name="AutoShape 58"/>
              <p:cNvSpPr>
                <a:spLocks/>
              </p:cNvSpPr>
              <p:nvPr/>
            </p:nvSpPr>
            <p:spPr bwMode="auto">
              <a:xfrm>
                <a:off x="1610" y="3271"/>
                <a:ext cx="91" cy="431"/>
              </a:xfrm>
              <a:prstGeom prst="leftBrace">
                <a:avLst>
                  <a:gd name="adj1" fmla="val 39469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7429" name="Object 59"/>
              <p:cNvGraphicFramePr>
                <a:graphicFrameLocks noChangeAspect="1"/>
              </p:cNvGraphicFramePr>
              <p:nvPr/>
            </p:nvGraphicFramePr>
            <p:xfrm>
              <a:off x="2536" y="3249"/>
              <a:ext cx="1326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71" name="Equation" r:id="rId15" imgW="2286000" imgH="342900" progId="Equation.DSMT4">
                      <p:embed/>
                    </p:oleObj>
                  </mc:Choice>
                  <mc:Fallback>
                    <p:oleObj name="Equation" r:id="rId15" imgW="2286000" imgH="342900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36" y="3249"/>
                            <a:ext cx="1326" cy="2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0" name="Object 60"/>
              <p:cNvGraphicFramePr>
                <a:graphicFrameLocks noChangeAspect="1"/>
              </p:cNvGraphicFramePr>
              <p:nvPr/>
            </p:nvGraphicFramePr>
            <p:xfrm>
              <a:off x="1761" y="3246"/>
              <a:ext cx="289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72" name="Equation" r:id="rId17" imgW="406224" imgH="279279" progId="Equation.DSMT4">
                      <p:embed/>
                    </p:oleObj>
                  </mc:Choice>
                  <mc:Fallback>
                    <p:oleObj name="Equation" r:id="rId17" imgW="406224" imgH="279279" progId="Equation.DSMT4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1" y="3246"/>
                            <a:ext cx="289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1" name="Object 61"/>
              <p:cNvGraphicFramePr>
                <a:graphicFrameLocks noChangeAspect="1"/>
              </p:cNvGraphicFramePr>
              <p:nvPr/>
            </p:nvGraphicFramePr>
            <p:xfrm>
              <a:off x="1722" y="3450"/>
              <a:ext cx="749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73" name="Equation" r:id="rId19" imgW="1371600" imgH="673100" progId="Equation.DSMT4">
                      <p:embed/>
                    </p:oleObj>
                  </mc:Choice>
                  <mc:Fallback>
                    <p:oleObj name="Equation" r:id="rId19" imgW="1371600" imgH="673100" progId="Equation.DSMT4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2" y="3450"/>
                            <a:ext cx="749" cy="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32" name="Object 62"/>
              <p:cNvGraphicFramePr>
                <a:graphicFrameLocks noChangeAspect="1"/>
              </p:cNvGraphicFramePr>
              <p:nvPr/>
            </p:nvGraphicFramePr>
            <p:xfrm>
              <a:off x="2547" y="3540"/>
              <a:ext cx="1407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74" name="Equation" r:id="rId21" imgW="2425700" imgH="342900" progId="Equation.DSMT4">
                      <p:embed/>
                    </p:oleObj>
                  </mc:Choice>
                  <mc:Fallback>
                    <p:oleObj name="Equation" r:id="rId21" imgW="2425700" imgH="342900" progId="Equation.DSMT4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7" y="3540"/>
                            <a:ext cx="1407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427" name="Rectangle 64"/>
            <p:cNvSpPr>
              <a:spLocks noChangeArrowheads="1"/>
            </p:cNvSpPr>
            <p:nvPr/>
          </p:nvSpPr>
          <p:spPr bwMode="auto">
            <a:xfrm>
              <a:off x="1066" y="210"/>
              <a:ext cx="3560" cy="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17423" name="Text Box 66"/>
          <p:cNvSpPr txBox="1">
            <a:spLocks noChangeArrowheads="1"/>
          </p:cNvSpPr>
          <p:nvPr/>
        </p:nvSpPr>
        <p:spPr bwMode="auto">
          <a:xfrm>
            <a:off x="8761413" y="64008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5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utoUpdateAnimBg="0"/>
      <p:bldP spid="73731" grpId="0" autoUpdateAnimBg="0"/>
      <p:bldP spid="73732" grpId="0" autoUpdateAnimBg="0"/>
      <p:bldP spid="73733" grpId="0" autoUpdateAnimBg="0"/>
      <p:bldP spid="73734" grpId="0" autoUpdateAnimBg="0"/>
      <p:bldP spid="73735" grpId="0" autoUpdateAnimBg="0"/>
      <p:bldP spid="73763" grpId="0" autoUpdateAnimBg="0"/>
      <p:bldP spid="73764" grpId="0" animBg="1"/>
      <p:bldP spid="73765" grpId="0" autoUpdateAnimBg="0"/>
      <p:bldP spid="737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935038" y="3141663"/>
            <a:ext cx="6191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由上式看出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角对 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kumimoji="1" lang="zh-CN" altLang="en-US" sz="2800">
                <a:latin typeface="Times New Roman" panose="02020603050405020304" pitchFamily="18" charset="0"/>
              </a:rPr>
              <a:t>影响。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92088" y="363538"/>
            <a:ext cx="528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明（暗）纹在上平板的间距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1236663" y="981075"/>
            <a:ext cx="41640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sin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 /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1493838" y="1819275"/>
          <a:ext cx="171608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Equation" r:id="rId4" imgW="1228835" imgH="504900" progId="Equation.DSMT4">
                  <p:embed/>
                </p:oleObj>
              </mc:Choice>
              <mc:Fallback>
                <p:oleObj name="Equation" r:id="rId4" imgW="1228835" imgH="504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1819275"/>
                        <a:ext cx="1716087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971550" y="3824288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波长变化对劈尖干涉条纹的影响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060825" y="252413"/>
            <a:ext cx="4783138" cy="2667000"/>
            <a:chOff x="1440" y="576"/>
            <a:chExt cx="3013" cy="1680"/>
          </a:xfrm>
        </p:grpSpPr>
        <p:sp>
          <p:nvSpPr>
            <p:cNvPr id="18445" name="Text Box 8"/>
            <p:cNvSpPr txBox="1">
              <a:spLocks noChangeArrowheads="1"/>
            </p:cNvSpPr>
            <p:nvPr/>
          </p:nvSpPr>
          <p:spPr bwMode="auto">
            <a:xfrm>
              <a:off x="3840" y="1344"/>
              <a:ext cx="4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d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46" name="Line 9"/>
            <p:cNvSpPr>
              <a:spLocks noChangeShapeType="1"/>
            </p:cNvSpPr>
            <p:nvPr/>
          </p:nvSpPr>
          <p:spPr bwMode="auto">
            <a:xfrm>
              <a:off x="3456" y="1584"/>
              <a:ext cx="43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Line 10"/>
            <p:cNvSpPr>
              <a:spLocks noChangeShapeType="1"/>
            </p:cNvSpPr>
            <p:nvPr/>
          </p:nvSpPr>
          <p:spPr bwMode="auto">
            <a:xfrm flipV="1">
              <a:off x="1440" y="758"/>
              <a:ext cx="2323" cy="9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11"/>
            <p:cNvSpPr>
              <a:spLocks noChangeShapeType="1"/>
            </p:cNvSpPr>
            <p:nvPr/>
          </p:nvSpPr>
          <p:spPr bwMode="auto">
            <a:xfrm>
              <a:off x="1440" y="1732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Line 12"/>
            <p:cNvSpPr>
              <a:spLocks noChangeShapeType="1"/>
            </p:cNvSpPr>
            <p:nvPr/>
          </p:nvSpPr>
          <p:spPr bwMode="auto">
            <a:xfrm>
              <a:off x="3763" y="758"/>
              <a:ext cx="690" cy="3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 flipV="1">
              <a:off x="2193" y="1133"/>
              <a:ext cx="2260" cy="97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Line 14"/>
            <p:cNvSpPr>
              <a:spLocks noChangeShapeType="1"/>
            </p:cNvSpPr>
            <p:nvPr/>
          </p:nvSpPr>
          <p:spPr bwMode="auto">
            <a:xfrm>
              <a:off x="1440" y="1732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Line 15"/>
            <p:cNvSpPr>
              <a:spLocks noChangeShapeType="1"/>
            </p:cNvSpPr>
            <p:nvPr/>
          </p:nvSpPr>
          <p:spPr bwMode="auto">
            <a:xfrm>
              <a:off x="1440" y="1882"/>
              <a:ext cx="753" cy="3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Line 16"/>
            <p:cNvSpPr>
              <a:spLocks noChangeShapeType="1"/>
            </p:cNvSpPr>
            <p:nvPr/>
          </p:nvSpPr>
          <p:spPr bwMode="auto">
            <a:xfrm>
              <a:off x="2193" y="2106"/>
              <a:ext cx="0" cy="1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Line 17"/>
            <p:cNvSpPr>
              <a:spLocks noChangeShapeType="1"/>
            </p:cNvSpPr>
            <p:nvPr/>
          </p:nvSpPr>
          <p:spPr bwMode="auto">
            <a:xfrm flipV="1">
              <a:off x="2193" y="2031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Line 18"/>
            <p:cNvSpPr>
              <a:spLocks noChangeShapeType="1"/>
            </p:cNvSpPr>
            <p:nvPr/>
          </p:nvSpPr>
          <p:spPr bwMode="auto">
            <a:xfrm flipV="1">
              <a:off x="2193" y="2181"/>
              <a:ext cx="2260" cy="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Line 19"/>
            <p:cNvSpPr>
              <a:spLocks noChangeShapeType="1"/>
            </p:cNvSpPr>
            <p:nvPr/>
          </p:nvSpPr>
          <p:spPr bwMode="auto">
            <a:xfrm flipV="1">
              <a:off x="4449" y="1133"/>
              <a:ext cx="4" cy="10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Line 20"/>
            <p:cNvSpPr>
              <a:spLocks noChangeShapeType="1"/>
            </p:cNvSpPr>
            <p:nvPr/>
          </p:nvSpPr>
          <p:spPr bwMode="auto">
            <a:xfrm flipV="1">
              <a:off x="1503" y="1732"/>
              <a:ext cx="226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Line 21"/>
            <p:cNvSpPr>
              <a:spLocks noChangeShapeType="1"/>
            </p:cNvSpPr>
            <p:nvPr/>
          </p:nvSpPr>
          <p:spPr bwMode="auto">
            <a:xfrm>
              <a:off x="3744" y="768"/>
              <a:ext cx="0" cy="10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Line 22"/>
            <p:cNvSpPr>
              <a:spLocks noChangeShapeType="1"/>
            </p:cNvSpPr>
            <p:nvPr/>
          </p:nvSpPr>
          <p:spPr bwMode="auto">
            <a:xfrm flipH="1" flipV="1">
              <a:off x="3696" y="1728"/>
              <a:ext cx="753" cy="32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Line 23"/>
            <p:cNvSpPr>
              <a:spLocks noChangeShapeType="1"/>
            </p:cNvSpPr>
            <p:nvPr/>
          </p:nvSpPr>
          <p:spPr bwMode="auto">
            <a:xfrm>
              <a:off x="3888" y="1392"/>
              <a:ext cx="0" cy="67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Line 24"/>
            <p:cNvSpPr>
              <a:spLocks noChangeShapeType="1"/>
            </p:cNvSpPr>
            <p:nvPr/>
          </p:nvSpPr>
          <p:spPr bwMode="auto">
            <a:xfrm>
              <a:off x="3449" y="1582"/>
              <a:ext cx="0" cy="44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Line 25"/>
            <p:cNvSpPr>
              <a:spLocks noChangeShapeType="1"/>
            </p:cNvSpPr>
            <p:nvPr/>
          </p:nvSpPr>
          <p:spPr bwMode="auto">
            <a:xfrm>
              <a:off x="2695" y="1207"/>
              <a:ext cx="0" cy="45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Line 26"/>
            <p:cNvSpPr>
              <a:spLocks noChangeShapeType="1"/>
            </p:cNvSpPr>
            <p:nvPr/>
          </p:nvSpPr>
          <p:spPr bwMode="auto">
            <a:xfrm>
              <a:off x="1817" y="1582"/>
              <a:ext cx="690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4" name="Line 27"/>
            <p:cNvSpPr>
              <a:spLocks noChangeShapeType="1"/>
            </p:cNvSpPr>
            <p:nvPr/>
          </p:nvSpPr>
          <p:spPr bwMode="auto">
            <a:xfrm>
              <a:off x="2289" y="1373"/>
              <a:ext cx="690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5" name="Line 28"/>
            <p:cNvSpPr>
              <a:spLocks noChangeShapeType="1"/>
            </p:cNvSpPr>
            <p:nvPr/>
          </p:nvSpPr>
          <p:spPr bwMode="auto">
            <a:xfrm>
              <a:off x="2758" y="1208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6" name="Line 29"/>
            <p:cNvSpPr>
              <a:spLocks noChangeShapeType="1"/>
            </p:cNvSpPr>
            <p:nvPr/>
          </p:nvSpPr>
          <p:spPr bwMode="auto">
            <a:xfrm>
              <a:off x="3201" y="989"/>
              <a:ext cx="691" cy="37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7" name="Line 30"/>
            <p:cNvSpPr>
              <a:spLocks noChangeShapeType="1"/>
            </p:cNvSpPr>
            <p:nvPr/>
          </p:nvSpPr>
          <p:spPr bwMode="auto">
            <a:xfrm>
              <a:off x="3633" y="797"/>
              <a:ext cx="691" cy="37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8" name="Line 31"/>
            <p:cNvSpPr>
              <a:spLocks noChangeShapeType="1"/>
            </p:cNvSpPr>
            <p:nvPr/>
          </p:nvSpPr>
          <p:spPr bwMode="auto">
            <a:xfrm>
              <a:off x="2817" y="797"/>
              <a:ext cx="391" cy="19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9" name="Line 32"/>
            <p:cNvSpPr>
              <a:spLocks noChangeShapeType="1"/>
            </p:cNvSpPr>
            <p:nvPr/>
          </p:nvSpPr>
          <p:spPr bwMode="auto">
            <a:xfrm>
              <a:off x="2444" y="983"/>
              <a:ext cx="314" cy="2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0" name="Line 33"/>
            <p:cNvSpPr>
              <a:spLocks noChangeShapeType="1"/>
            </p:cNvSpPr>
            <p:nvPr/>
          </p:nvSpPr>
          <p:spPr bwMode="auto">
            <a:xfrm flipV="1">
              <a:off x="2499" y="828"/>
              <a:ext cx="384" cy="1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1" name="Text Box 34"/>
            <p:cNvSpPr txBox="1">
              <a:spLocks noChangeArrowheads="1"/>
            </p:cNvSpPr>
            <p:nvPr/>
          </p:nvSpPr>
          <p:spPr bwMode="auto">
            <a:xfrm>
              <a:off x="2448" y="576"/>
              <a:ext cx="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L</a:t>
              </a:r>
              <a:endParaRPr kumimoji="1" lang="en-US" altLang="zh-CN" sz="28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72" name="Text Box 35"/>
            <p:cNvSpPr txBox="1">
              <a:spLocks noChangeArrowheads="1"/>
            </p:cNvSpPr>
            <p:nvPr/>
          </p:nvSpPr>
          <p:spPr bwMode="auto">
            <a:xfrm>
              <a:off x="3504" y="168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8473" name="Rectangle 36"/>
            <p:cNvSpPr>
              <a:spLocks noChangeArrowheads="1"/>
            </p:cNvSpPr>
            <p:nvPr/>
          </p:nvSpPr>
          <p:spPr bwMode="auto">
            <a:xfrm>
              <a:off x="3888" y="1680"/>
              <a:ext cx="4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400" i="1" baseline="-25000">
                  <a:latin typeface="Times New Roman" panose="02020603050405020304" pitchFamily="18" charset="0"/>
                </a:rPr>
                <a:t>k+1</a:t>
              </a:r>
            </a:p>
          </p:txBody>
        </p:sp>
        <p:sp>
          <p:nvSpPr>
            <p:cNvPr id="18474" name="Text Box 37"/>
            <p:cNvSpPr txBox="1">
              <a:spLocks noChangeArrowheads="1"/>
            </p:cNvSpPr>
            <p:nvPr/>
          </p:nvSpPr>
          <p:spPr bwMode="auto">
            <a:xfrm>
              <a:off x="2640" y="1824"/>
              <a:ext cx="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74790" name="Rectangle 38"/>
          <p:cNvSpPr>
            <a:spLocks noChangeArrowheads="1"/>
          </p:cNvSpPr>
          <p:nvPr/>
        </p:nvSpPr>
        <p:spPr bwMode="auto">
          <a:xfrm>
            <a:off x="530225" y="4545013"/>
            <a:ext cx="5940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 5º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动态反应：</a:t>
            </a:r>
            <a:r>
              <a:rPr kumimoji="1" lang="zh-CN" altLang="en-US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,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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 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                     </a:t>
            </a:r>
          </a:p>
        </p:txBody>
      </p:sp>
      <p:sp>
        <p:nvSpPr>
          <p:cNvPr id="74791" name="Rectangle 39"/>
          <p:cNvSpPr>
            <a:spLocks noChangeArrowheads="1"/>
          </p:cNvSpPr>
          <p:nvPr/>
        </p:nvSpPr>
        <p:spPr bwMode="auto">
          <a:xfrm>
            <a:off x="1116013" y="5157788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zh-CN" altLang="en-US" sz="2800">
                <a:latin typeface="Times New Roman" panose="02020603050405020304" pitchFamily="18" charset="0"/>
              </a:rPr>
              <a:t>连续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增厚</a:t>
            </a:r>
            <a:r>
              <a:rPr kumimoji="1" lang="en-US" altLang="zh-CN" sz="2800">
                <a:latin typeface="Times New Roman" panose="02020603050405020304" pitchFamily="18" charset="0"/>
              </a:rPr>
              <a:t>)</a:t>
            </a:r>
            <a:r>
              <a:rPr kumimoji="1" lang="zh-CN" altLang="en-US" sz="2800">
                <a:latin typeface="Times New Roman" panose="02020603050405020304" pitchFamily="18" charset="0"/>
              </a:rPr>
              <a:t>条纹向</a:t>
            </a:r>
          </a:p>
        </p:txBody>
      </p:sp>
      <p:sp>
        <p:nvSpPr>
          <p:cNvPr id="74792" name="Rectangle 40"/>
          <p:cNvSpPr>
            <a:spLocks noChangeArrowheads="1"/>
          </p:cNvSpPr>
          <p:nvPr/>
        </p:nvSpPr>
        <p:spPr bwMode="auto">
          <a:xfrm>
            <a:off x="4384675" y="5157788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薄膜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厚度较小的方向</a:t>
            </a:r>
            <a:r>
              <a:rPr kumimoji="1" lang="zh-CN" altLang="en-US" sz="2800">
                <a:latin typeface="Times New Roman" panose="02020603050405020304" pitchFamily="18" charset="0"/>
              </a:rPr>
              <a:t>移动</a:t>
            </a:r>
          </a:p>
        </p:txBody>
      </p:sp>
      <p:graphicFrame>
        <p:nvGraphicFramePr>
          <p:cNvPr id="74793" name="Object 41"/>
          <p:cNvGraphicFramePr>
            <a:graphicFrameLocks noChangeAspect="1"/>
          </p:cNvGraphicFramePr>
          <p:nvPr/>
        </p:nvGraphicFramePr>
        <p:xfrm>
          <a:off x="6335713" y="3860800"/>
          <a:ext cx="936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6" imgW="1002865" imgH="342751" progId="Equation.DSMT4">
                  <p:embed/>
                </p:oleObj>
              </mc:Choice>
              <mc:Fallback>
                <p:oleObj name="Equation" r:id="rId6" imgW="1002865" imgH="342751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5713" y="3860800"/>
                        <a:ext cx="9366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Text Box 43"/>
          <p:cNvSpPr txBox="1">
            <a:spLocks noChangeArrowheads="1"/>
          </p:cNvSpPr>
          <p:nvPr/>
        </p:nvSpPr>
        <p:spPr bwMode="auto">
          <a:xfrm>
            <a:off x="8761413" y="64008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6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7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5" grpId="0" autoUpdateAnimBg="0"/>
      <p:bldP spid="74756" grpId="0" autoUpdateAnimBg="0"/>
      <p:bldP spid="74758" grpId="0" autoUpdateAnimBg="0"/>
      <p:bldP spid="74790" grpId="0" autoUpdateAnimBg="0"/>
      <p:bldP spid="74791" grpId="0" autoUpdateAnimBg="0"/>
      <p:bldP spid="7479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95250" y="179388"/>
            <a:ext cx="86756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例</a:t>
            </a:r>
            <a:r>
              <a:rPr kumimoji="1" lang="en-US" altLang="zh-CN" sz="2800">
                <a:latin typeface="Times New Roman" panose="02020603050405020304" pitchFamily="18" charset="0"/>
              </a:rPr>
              <a:t>3.  </a:t>
            </a:r>
            <a:r>
              <a:rPr kumimoji="1" lang="zh-CN" altLang="en-US" sz="2800">
                <a:latin typeface="Times New Roman" panose="02020603050405020304" pitchFamily="18" charset="0"/>
              </a:rPr>
              <a:t>如何判断两个直径相差很小的滚珠的大小？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   （测量工具：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两块平板玻璃</a:t>
            </a:r>
            <a:r>
              <a:rPr kumimoji="1" lang="zh-CN" altLang="en-US" sz="2800"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36625" y="1962150"/>
            <a:ext cx="2447925" cy="1066800"/>
            <a:chOff x="288" y="1104"/>
            <a:chExt cx="1542" cy="672"/>
          </a:xfrm>
        </p:grpSpPr>
        <p:sp>
          <p:nvSpPr>
            <p:cNvPr id="20500" name="Rectangle 4"/>
            <p:cNvSpPr>
              <a:spLocks noChangeArrowheads="1"/>
            </p:cNvSpPr>
            <p:nvPr/>
          </p:nvSpPr>
          <p:spPr bwMode="auto">
            <a:xfrm rot="676706">
              <a:off x="340" y="1104"/>
              <a:ext cx="1490" cy="1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501" name="Rectangle 5"/>
            <p:cNvSpPr>
              <a:spLocks noChangeArrowheads="1"/>
            </p:cNvSpPr>
            <p:nvPr/>
          </p:nvSpPr>
          <p:spPr bwMode="auto">
            <a:xfrm>
              <a:off x="288" y="1632"/>
              <a:ext cx="14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502" name="Oval 6"/>
            <p:cNvSpPr>
              <a:spLocks noChangeArrowheads="1"/>
            </p:cNvSpPr>
            <p:nvPr/>
          </p:nvSpPr>
          <p:spPr bwMode="auto">
            <a:xfrm>
              <a:off x="1200" y="1344"/>
              <a:ext cx="288" cy="28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03" name="Object 7"/>
            <p:cNvGraphicFramePr>
              <a:graphicFrameLocks noChangeAspect="1"/>
            </p:cNvGraphicFramePr>
            <p:nvPr/>
          </p:nvGraphicFramePr>
          <p:xfrm>
            <a:off x="1296" y="1392"/>
            <a:ext cx="89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6" name="Equation" r:id="rId4" imgW="190335" imgH="317225" progId="Equation.3">
                    <p:embed/>
                  </p:oleObj>
                </mc:Choice>
                <mc:Fallback>
                  <p:oleObj name="Equation" r:id="rId4" imgW="190335" imgH="31722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392"/>
                          <a:ext cx="89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4" name="Oval 8"/>
            <p:cNvSpPr>
              <a:spLocks noChangeArrowheads="1"/>
            </p:cNvSpPr>
            <p:nvPr/>
          </p:nvSpPr>
          <p:spPr bwMode="auto">
            <a:xfrm>
              <a:off x="672" y="1248"/>
              <a:ext cx="384" cy="38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05" name="Object 9"/>
            <p:cNvGraphicFramePr>
              <a:graphicFrameLocks noChangeAspect="1"/>
            </p:cNvGraphicFramePr>
            <p:nvPr/>
          </p:nvGraphicFramePr>
          <p:xfrm>
            <a:off x="816" y="1344"/>
            <a:ext cx="14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7" name="Equation" r:id="rId6" imgW="228501" imgH="317362" progId="Equation.3">
                    <p:embed/>
                  </p:oleObj>
                </mc:Choice>
                <mc:Fallback>
                  <p:oleObj name="Equation" r:id="rId6" imgW="228501" imgH="31736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344"/>
                          <a:ext cx="14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786" name="Line 10"/>
          <p:cNvSpPr>
            <a:spLocks noChangeShapeType="1"/>
          </p:cNvSpPr>
          <p:nvPr/>
        </p:nvSpPr>
        <p:spPr bwMode="auto">
          <a:xfrm>
            <a:off x="7092950" y="1352550"/>
            <a:ext cx="2286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auto">
          <a:xfrm flipH="1">
            <a:off x="2917825" y="1352550"/>
            <a:ext cx="1524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5183188" y="431482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说明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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: 1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珠小</a:t>
            </a:r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5186363" y="5173663"/>
            <a:ext cx="3402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说明 </a:t>
            </a:r>
            <a:r>
              <a:rPr kumimoji="1" lang="zh-CN" altLang="en-US" sz="28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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: 1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珠大</a:t>
            </a:r>
          </a:p>
        </p:txBody>
      </p:sp>
      <p:sp>
        <p:nvSpPr>
          <p:cNvPr id="75797" name="Rectangle 21"/>
          <p:cNvSpPr>
            <a:spLocks noChangeArrowheads="1"/>
          </p:cNvSpPr>
          <p:nvPr/>
        </p:nvSpPr>
        <p:spPr bwMode="auto">
          <a:xfrm>
            <a:off x="911225" y="4308475"/>
            <a:ext cx="417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若发现等厚条纹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间隔变密</a:t>
            </a:r>
          </a:p>
        </p:txBody>
      </p:sp>
      <p:sp>
        <p:nvSpPr>
          <p:cNvPr id="75798" name="Rectangle 22"/>
          <p:cNvSpPr>
            <a:spLocks noChangeArrowheads="1"/>
          </p:cNvSpPr>
          <p:nvPr/>
        </p:nvSpPr>
        <p:spPr bwMode="auto">
          <a:xfrm>
            <a:off x="1943100" y="3465513"/>
            <a:ext cx="502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在靠近“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1”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那 端轻轻压一下 </a:t>
            </a:r>
          </a:p>
        </p:txBody>
      </p:sp>
      <p:sp>
        <p:nvSpPr>
          <p:cNvPr id="75799" name="Rectangle 23"/>
          <p:cNvSpPr>
            <a:spLocks noChangeArrowheads="1"/>
          </p:cNvSpPr>
          <p:nvPr/>
        </p:nvSpPr>
        <p:spPr bwMode="auto">
          <a:xfrm>
            <a:off x="901700" y="5173663"/>
            <a:ext cx="4217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若发现等厚条纹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间隔变宽</a:t>
            </a:r>
          </a:p>
        </p:txBody>
      </p:sp>
      <p:graphicFrame>
        <p:nvGraphicFramePr>
          <p:cNvPr id="75800" name="Object 24"/>
          <p:cNvGraphicFramePr>
            <a:graphicFrameLocks noChangeAspect="1"/>
          </p:cNvGraphicFramePr>
          <p:nvPr/>
        </p:nvGraphicFramePr>
        <p:xfrm>
          <a:off x="3662363" y="2222500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8" imgW="1524000" imgH="673100" progId="Equation.DSMT4">
                  <p:embed/>
                </p:oleObj>
              </mc:Choice>
              <mc:Fallback>
                <p:oleObj name="Equation" r:id="rId8" imgW="1524000" imgH="6731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3" y="2222500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5759450" y="2038350"/>
            <a:ext cx="2428875" cy="1066800"/>
            <a:chOff x="3628" y="1284"/>
            <a:chExt cx="1530" cy="672"/>
          </a:xfrm>
        </p:grpSpPr>
        <p:sp>
          <p:nvSpPr>
            <p:cNvPr id="20494" name="Rectangle 13"/>
            <p:cNvSpPr>
              <a:spLocks noChangeArrowheads="1"/>
            </p:cNvSpPr>
            <p:nvPr/>
          </p:nvSpPr>
          <p:spPr bwMode="auto">
            <a:xfrm rot="20923294" flipH="1">
              <a:off x="3628" y="1284"/>
              <a:ext cx="1478" cy="1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495" name="Rectangle 14"/>
            <p:cNvSpPr>
              <a:spLocks noChangeArrowheads="1"/>
            </p:cNvSpPr>
            <p:nvPr/>
          </p:nvSpPr>
          <p:spPr bwMode="auto">
            <a:xfrm flipH="1">
              <a:off x="3682" y="1812"/>
              <a:ext cx="1476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496" name="Oval 15"/>
            <p:cNvSpPr>
              <a:spLocks noChangeArrowheads="1"/>
            </p:cNvSpPr>
            <p:nvPr/>
          </p:nvSpPr>
          <p:spPr bwMode="auto">
            <a:xfrm flipH="1">
              <a:off x="3967" y="1524"/>
              <a:ext cx="286" cy="28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497" name="Oval 16"/>
            <p:cNvSpPr>
              <a:spLocks noChangeArrowheads="1"/>
            </p:cNvSpPr>
            <p:nvPr/>
          </p:nvSpPr>
          <p:spPr bwMode="auto">
            <a:xfrm flipH="1">
              <a:off x="4396" y="1428"/>
              <a:ext cx="381" cy="384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498" name="Object 18"/>
            <p:cNvGraphicFramePr>
              <a:graphicFrameLocks noChangeAspect="1"/>
            </p:cNvGraphicFramePr>
            <p:nvPr/>
          </p:nvGraphicFramePr>
          <p:xfrm>
            <a:off x="4534" y="1524"/>
            <a:ext cx="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9" name="Equation" r:id="rId10" imgW="190335" imgH="317225" progId="Equation.3">
                    <p:embed/>
                  </p:oleObj>
                </mc:Choice>
                <mc:Fallback>
                  <p:oleObj name="Equation" r:id="rId10" imgW="190335" imgH="31722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4" y="1524"/>
                          <a:ext cx="12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9" name="Object 28"/>
            <p:cNvGraphicFramePr>
              <a:graphicFrameLocks noChangeAspect="1"/>
            </p:cNvGraphicFramePr>
            <p:nvPr/>
          </p:nvGraphicFramePr>
          <p:xfrm>
            <a:off x="4037" y="1570"/>
            <a:ext cx="136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0" name="公式" r:id="rId12" imgW="190335" imgH="266469" progId="Equation.3">
                    <p:embed/>
                  </p:oleObj>
                </mc:Choice>
                <mc:Fallback>
                  <p:oleObj name="公式" r:id="rId12" imgW="190335" imgH="266469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7" y="1570"/>
                          <a:ext cx="136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93" name="Text Box 30"/>
          <p:cNvSpPr txBox="1">
            <a:spLocks noChangeArrowheads="1"/>
          </p:cNvSpPr>
          <p:nvPr/>
        </p:nvSpPr>
        <p:spPr bwMode="auto">
          <a:xfrm>
            <a:off x="8761413" y="64008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7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7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 autoUpdateAnimBg="0"/>
      <p:bldP spid="75786" grpId="0" animBg="1"/>
      <p:bldP spid="75787" grpId="0" animBg="1"/>
      <p:bldP spid="75795" grpId="0" autoUpdateAnimBg="0"/>
      <p:bldP spid="75796" grpId="0" autoUpdateAnimBg="0"/>
      <p:bldP spid="75797" grpId="0" autoUpdateAnimBg="0"/>
      <p:bldP spid="75798" grpId="0" autoUpdateAnimBg="0"/>
      <p:bldP spid="7579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8"/>
          <p:cNvSpPr>
            <a:spLocks noChangeArrowheads="1"/>
          </p:cNvSpPr>
          <p:nvPr/>
        </p:nvSpPr>
        <p:spPr bwMode="auto">
          <a:xfrm>
            <a:off x="900113" y="2776538"/>
            <a:ext cx="4165600" cy="935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" name="圆角矩形 191"/>
          <p:cNvSpPr>
            <a:spLocks noChangeArrowheads="1"/>
          </p:cNvSpPr>
          <p:nvPr/>
        </p:nvSpPr>
        <p:spPr bwMode="auto">
          <a:xfrm>
            <a:off x="3776663" y="3986213"/>
            <a:ext cx="2524125" cy="239553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latin typeface="Times New Roman" panose="02020603050405020304" pitchFamily="18" charset="0"/>
            </a:endParaRPr>
          </a:p>
        </p:txBody>
      </p:sp>
      <p:sp>
        <p:nvSpPr>
          <p:cNvPr id="191" name="圆角矩形 190"/>
          <p:cNvSpPr>
            <a:spLocks noChangeArrowheads="1"/>
          </p:cNvSpPr>
          <p:nvPr/>
        </p:nvSpPr>
        <p:spPr bwMode="auto">
          <a:xfrm>
            <a:off x="719138" y="4424363"/>
            <a:ext cx="2962275" cy="193198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latin typeface="Times New Roman" panose="02020603050405020304" pitchFamily="18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68313" y="404813"/>
            <a:ext cx="3714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劈尖干涉的应用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68313" y="1125538"/>
            <a:ext cx="739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测  波  长</a:t>
            </a:r>
            <a:r>
              <a:rPr kumimoji="1" lang="zh-CN" altLang="en-US" sz="2800">
                <a:latin typeface="Times New Roman" panose="02020603050405020304" pitchFamily="18" charset="0"/>
              </a:rPr>
              <a:t>：已知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>
                <a:latin typeface="Times New Roman" panose="02020603050405020304" pitchFamily="18" charset="0"/>
              </a:rPr>
              <a:t>n</a:t>
            </a:r>
            <a:r>
              <a:rPr kumimoji="1" lang="zh-CN" altLang="en-US" sz="2800">
                <a:latin typeface="Times New Roman" panose="02020603050405020304" pitchFamily="18" charset="0"/>
              </a:rPr>
              <a:t>，测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l </a:t>
            </a:r>
            <a:r>
              <a:rPr kumimoji="1" lang="zh-CN" altLang="en-US" sz="2800">
                <a:latin typeface="Times New Roman" panose="02020603050405020304" pitchFamily="18" charset="0"/>
              </a:rPr>
              <a:t>可得 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8313" y="1700213"/>
            <a:ext cx="685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测折射率</a:t>
            </a:r>
            <a:r>
              <a:rPr kumimoji="1" lang="zh-CN" altLang="en-US" sz="2800">
                <a:latin typeface="Times New Roman" panose="02020603050405020304" pitchFamily="18" charset="0"/>
              </a:rPr>
              <a:t>：已知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>
                <a:latin typeface="Times New Roman" panose="02020603050405020304" pitchFamily="18" charset="0"/>
              </a:rPr>
              <a:t>、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latin typeface="Times New Roman" panose="02020603050405020304" pitchFamily="18" charset="0"/>
              </a:rPr>
              <a:t>，测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l </a:t>
            </a:r>
            <a:r>
              <a:rPr kumimoji="1" lang="zh-CN" altLang="en-US" sz="2800">
                <a:latin typeface="Times New Roman" panose="02020603050405020304" pitchFamily="18" charset="0"/>
              </a:rPr>
              <a:t>可得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8313" y="2205038"/>
            <a:ext cx="594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方正书宋简体"/>
              </a:rPr>
              <a:t>测细小直径、厚度、微小变化</a:t>
            </a:r>
          </a:p>
        </p:txBody>
      </p:sp>
      <p:sp>
        <p:nvSpPr>
          <p:cNvPr id="6" name="Text Box 43"/>
          <p:cNvSpPr txBox="1">
            <a:spLocks noChangeArrowheads="1"/>
          </p:cNvSpPr>
          <p:nvPr/>
        </p:nvSpPr>
        <p:spPr bwMode="auto">
          <a:xfrm>
            <a:off x="450850" y="3716338"/>
            <a:ext cx="327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800">
                <a:latin typeface="方正书宋简体"/>
              </a:rPr>
              <a:t> </a:t>
            </a:r>
            <a:r>
              <a:rPr kumimoji="1" lang="zh-CN" altLang="en-US" sz="2800">
                <a:latin typeface="方正书宋简体"/>
              </a:rPr>
              <a:t>测表面平行度</a:t>
            </a: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1044575" y="4556125"/>
            <a:ext cx="2636838" cy="1658938"/>
            <a:chOff x="403" y="2840"/>
            <a:chExt cx="1661" cy="1045"/>
          </a:xfrm>
        </p:grpSpPr>
        <p:sp>
          <p:nvSpPr>
            <p:cNvPr id="22677" name="Line 45"/>
            <p:cNvSpPr>
              <a:spLocks noChangeShapeType="1"/>
            </p:cNvSpPr>
            <p:nvPr/>
          </p:nvSpPr>
          <p:spPr bwMode="auto">
            <a:xfrm flipV="1">
              <a:off x="1622" y="3416"/>
              <a:ext cx="156" cy="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Line 46"/>
            <p:cNvSpPr>
              <a:spLocks noChangeShapeType="1"/>
            </p:cNvSpPr>
            <p:nvPr/>
          </p:nvSpPr>
          <p:spPr bwMode="auto">
            <a:xfrm flipH="1">
              <a:off x="1901" y="3270"/>
              <a:ext cx="6" cy="1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9" name="Line 47"/>
            <p:cNvSpPr>
              <a:spLocks noChangeShapeType="1"/>
            </p:cNvSpPr>
            <p:nvPr/>
          </p:nvSpPr>
          <p:spPr bwMode="auto">
            <a:xfrm>
              <a:off x="1445" y="3101"/>
              <a:ext cx="444" cy="1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8"/>
            <p:cNvSpPr>
              <a:spLocks noChangeShapeType="1"/>
            </p:cNvSpPr>
            <p:nvPr/>
          </p:nvSpPr>
          <p:spPr bwMode="auto">
            <a:xfrm>
              <a:off x="403" y="3288"/>
              <a:ext cx="0" cy="24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Line 49"/>
            <p:cNvSpPr>
              <a:spLocks noChangeShapeType="1"/>
            </p:cNvSpPr>
            <p:nvPr/>
          </p:nvSpPr>
          <p:spPr bwMode="auto">
            <a:xfrm>
              <a:off x="859" y="3422"/>
              <a:ext cx="0" cy="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2" name="Line 50"/>
            <p:cNvSpPr>
              <a:spLocks noChangeShapeType="1"/>
            </p:cNvSpPr>
            <p:nvPr/>
          </p:nvSpPr>
          <p:spPr bwMode="auto">
            <a:xfrm>
              <a:off x="403" y="3286"/>
              <a:ext cx="456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51"/>
            <p:cNvSpPr>
              <a:spLocks noChangeShapeType="1"/>
            </p:cNvSpPr>
            <p:nvPr/>
          </p:nvSpPr>
          <p:spPr bwMode="auto">
            <a:xfrm>
              <a:off x="403" y="3406"/>
              <a:ext cx="45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Line 52"/>
            <p:cNvSpPr>
              <a:spLocks noChangeShapeType="1"/>
            </p:cNvSpPr>
            <p:nvPr/>
          </p:nvSpPr>
          <p:spPr bwMode="auto">
            <a:xfrm>
              <a:off x="403" y="3518"/>
              <a:ext cx="45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5" name="Line 53"/>
            <p:cNvSpPr>
              <a:spLocks noChangeShapeType="1"/>
            </p:cNvSpPr>
            <p:nvPr/>
          </p:nvSpPr>
          <p:spPr bwMode="auto">
            <a:xfrm>
              <a:off x="853" y="3541"/>
              <a:ext cx="107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54"/>
            <p:cNvSpPr>
              <a:spLocks noChangeShapeType="1"/>
            </p:cNvSpPr>
            <p:nvPr/>
          </p:nvSpPr>
          <p:spPr bwMode="auto">
            <a:xfrm>
              <a:off x="851" y="3661"/>
              <a:ext cx="10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Line 55"/>
            <p:cNvSpPr>
              <a:spLocks noChangeShapeType="1"/>
            </p:cNvSpPr>
            <p:nvPr/>
          </p:nvSpPr>
          <p:spPr bwMode="auto">
            <a:xfrm flipH="1">
              <a:off x="1931" y="3541"/>
              <a:ext cx="6" cy="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Line 56"/>
            <p:cNvSpPr>
              <a:spLocks noChangeShapeType="1"/>
            </p:cNvSpPr>
            <p:nvPr/>
          </p:nvSpPr>
          <p:spPr bwMode="auto">
            <a:xfrm flipV="1">
              <a:off x="411" y="3103"/>
              <a:ext cx="1042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7"/>
            <p:cNvSpPr>
              <a:spLocks noChangeShapeType="1"/>
            </p:cNvSpPr>
            <p:nvPr/>
          </p:nvSpPr>
          <p:spPr bwMode="auto">
            <a:xfrm flipV="1">
              <a:off x="853" y="3269"/>
              <a:ext cx="1054" cy="15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Line 58"/>
            <p:cNvSpPr>
              <a:spLocks noChangeShapeType="1"/>
            </p:cNvSpPr>
            <p:nvPr/>
          </p:nvSpPr>
          <p:spPr bwMode="auto">
            <a:xfrm>
              <a:off x="595" y="3253"/>
              <a:ext cx="160" cy="4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1" name="Line 59"/>
            <p:cNvSpPr>
              <a:spLocks noChangeShapeType="1"/>
            </p:cNvSpPr>
            <p:nvPr/>
          </p:nvSpPr>
          <p:spPr bwMode="auto">
            <a:xfrm>
              <a:off x="833" y="3347"/>
              <a:ext cx="160" cy="4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Line 60"/>
            <p:cNvSpPr>
              <a:spLocks noChangeShapeType="1"/>
            </p:cNvSpPr>
            <p:nvPr/>
          </p:nvSpPr>
          <p:spPr bwMode="auto">
            <a:xfrm flipV="1">
              <a:off x="747" y="3293"/>
              <a:ext cx="96" cy="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Line 61"/>
            <p:cNvSpPr>
              <a:spLocks noChangeShapeType="1"/>
            </p:cNvSpPr>
            <p:nvPr/>
          </p:nvSpPr>
          <p:spPr bwMode="auto">
            <a:xfrm flipH="1">
              <a:off x="827" y="3300"/>
              <a:ext cx="8" cy="4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Line 62"/>
            <p:cNvSpPr>
              <a:spLocks noChangeShapeType="1"/>
            </p:cNvSpPr>
            <p:nvPr/>
          </p:nvSpPr>
          <p:spPr bwMode="auto">
            <a:xfrm>
              <a:off x="971" y="3197"/>
              <a:ext cx="160" cy="4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Line 63"/>
            <p:cNvSpPr>
              <a:spLocks noChangeShapeType="1"/>
            </p:cNvSpPr>
            <p:nvPr/>
          </p:nvSpPr>
          <p:spPr bwMode="auto">
            <a:xfrm>
              <a:off x="1203" y="3285"/>
              <a:ext cx="160" cy="66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Line 64"/>
            <p:cNvSpPr>
              <a:spLocks noChangeShapeType="1"/>
            </p:cNvSpPr>
            <p:nvPr/>
          </p:nvSpPr>
          <p:spPr bwMode="auto">
            <a:xfrm flipV="1">
              <a:off x="1123" y="3237"/>
              <a:ext cx="96" cy="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7" name="Line 65"/>
            <p:cNvSpPr>
              <a:spLocks noChangeShapeType="1"/>
            </p:cNvSpPr>
            <p:nvPr/>
          </p:nvSpPr>
          <p:spPr bwMode="auto">
            <a:xfrm flipH="1">
              <a:off x="1203" y="3244"/>
              <a:ext cx="8" cy="4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Rectangle 66"/>
            <p:cNvSpPr>
              <a:spLocks noChangeArrowheads="1"/>
            </p:cNvSpPr>
            <p:nvPr/>
          </p:nvSpPr>
          <p:spPr bwMode="auto">
            <a:xfrm>
              <a:off x="521" y="2886"/>
              <a:ext cx="74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等厚条纹</a:t>
              </a:r>
            </a:p>
          </p:txBody>
        </p:sp>
        <p:sp>
          <p:nvSpPr>
            <p:cNvPr id="22699" name="Text Box 67"/>
            <p:cNvSpPr txBox="1">
              <a:spLocks noChangeArrowheads="1"/>
            </p:cNvSpPr>
            <p:nvPr/>
          </p:nvSpPr>
          <p:spPr bwMode="auto">
            <a:xfrm>
              <a:off x="890" y="3675"/>
              <a:ext cx="85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待测工件</a:t>
              </a:r>
            </a:p>
          </p:txBody>
        </p:sp>
        <p:sp>
          <p:nvSpPr>
            <p:cNvPr id="22700" name="Line 68"/>
            <p:cNvSpPr>
              <a:spLocks noChangeShapeType="1"/>
            </p:cNvSpPr>
            <p:nvPr/>
          </p:nvSpPr>
          <p:spPr bwMode="auto">
            <a:xfrm flipV="1">
              <a:off x="1202" y="3615"/>
              <a:ext cx="96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Text Box 69"/>
            <p:cNvSpPr txBox="1">
              <a:spLocks noChangeArrowheads="1"/>
            </p:cNvSpPr>
            <p:nvPr/>
          </p:nvSpPr>
          <p:spPr bwMode="auto">
            <a:xfrm>
              <a:off x="1429" y="2840"/>
              <a:ext cx="635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标准件</a:t>
              </a:r>
            </a:p>
          </p:txBody>
        </p:sp>
        <p:sp>
          <p:nvSpPr>
            <p:cNvPr id="22702" name="Line 70"/>
            <p:cNvSpPr>
              <a:spLocks noChangeShapeType="1"/>
            </p:cNvSpPr>
            <p:nvPr/>
          </p:nvSpPr>
          <p:spPr bwMode="auto">
            <a:xfrm flipH="1" flipV="1">
              <a:off x="1580" y="3439"/>
              <a:ext cx="186" cy="78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71"/>
            <p:cNvSpPr>
              <a:spLocks noChangeShapeType="1"/>
            </p:cNvSpPr>
            <p:nvPr/>
          </p:nvSpPr>
          <p:spPr bwMode="auto">
            <a:xfrm>
              <a:off x="1634" y="3433"/>
              <a:ext cx="96" cy="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Line 72"/>
            <p:cNvSpPr>
              <a:spLocks noChangeShapeType="1"/>
            </p:cNvSpPr>
            <p:nvPr/>
          </p:nvSpPr>
          <p:spPr bwMode="auto">
            <a:xfrm>
              <a:off x="1634" y="3433"/>
              <a:ext cx="96" cy="4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5" name="Line 73"/>
            <p:cNvSpPr>
              <a:spLocks noChangeShapeType="1"/>
            </p:cNvSpPr>
            <p:nvPr/>
          </p:nvSpPr>
          <p:spPr bwMode="auto">
            <a:xfrm>
              <a:off x="1694" y="3421"/>
              <a:ext cx="48" cy="30"/>
            </a:xfrm>
            <a:prstGeom prst="line">
              <a:avLst/>
            </a:prstGeom>
            <a:noFill/>
            <a:ln w="762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74"/>
            <p:cNvSpPr>
              <a:spLocks noChangeShapeType="1"/>
            </p:cNvSpPr>
            <p:nvPr/>
          </p:nvSpPr>
          <p:spPr bwMode="auto">
            <a:xfrm flipV="1">
              <a:off x="859" y="3389"/>
              <a:ext cx="104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AutoShape 75"/>
            <p:cNvSpPr>
              <a:spLocks noChangeArrowheads="1"/>
            </p:cNvSpPr>
            <p:nvPr/>
          </p:nvSpPr>
          <p:spPr bwMode="auto">
            <a:xfrm>
              <a:off x="1736" y="3423"/>
              <a:ext cx="108" cy="114"/>
            </a:xfrm>
            <a:prstGeom prst="flowChartConnector">
              <a:avLst/>
            </a:prstGeom>
            <a:solidFill>
              <a:srgbClr val="FFCC00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08" name="Line 76"/>
            <p:cNvSpPr>
              <a:spLocks noChangeShapeType="1"/>
            </p:cNvSpPr>
            <p:nvPr/>
          </p:nvSpPr>
          <p:spPr bwMode="auto">
            <a:xfrm>
              <a:off x="1556" y="3445"/>
              <a:ext cx="204" cy="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77"/>
            <p:cNvSpPr>
              <a:spLocks noChangeShapeType="1"/>
            </p:cNvSpPr>
            <p:nvPr/>
          </p:nvSpPr>
          <p:spPr bwMode="auto">
            <a:xfrm>
              <a:off x="1844" y="3493"/>
              <a:ext cx="90" cy="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78"/>
            <p:cNvSpPr>
              <a:spLocks noChangeShapeType="1"/>
            </p:cNvSpPr>
            <p:nvPr/>
          </p:nvSpPr>
          <p:spPr bwMode="auto">
            <a:xfrm>
              <a:off x="803" y="3227"/>
              <a:ext cx="160" cy="4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1" name="Line 79"/>
            <p:cNvSpPr>
              <a:spLocks noChangeShapeType="1"/>
            </p:cNvSpPr>
            <p:nvPr/>
          </p:nvSpPr>
          <p:spPr bwMode="auto">
            <a:xfrm>
              <a:off x="1035" y="3315"/>
              <a:ext cx="160" cy="66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80"/>
            <p:cNvSpPr>
              <a:spLocks noChangeShapeType="1"/>
            </p:cNvSpPr>
            <p:nvPr/>
          </p:nvSpPr>
          <p:spPr bwMode="auto">
            <a:xfrm flipV="1">
              <a:off x="955" y="3267"/>
              <a:ext cx="96" cy="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Line 81"/>
            <p:cNvSpPr>
              <a:spLocks noChangeShapeType="1"/>
            </p:cNvSpPr>
            <p:nvPr/>
          </p:nvSpPr>
          <p:spPr bwMode="auto">
            <a:xfrm flipH="1">
              <a:off x="1035" y="3274"/>
              <a:ext cx="8" cy="49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14" name="Group 82"/>
            <p:cNvGrpSpPr>
              <a:grpSpLocks/>
            </p:cNvGrpSpPr>
            <p:nvPr/>
          </p:nvGrpSpPr>
          <p:grpSpPr bwMode="auto">
            <a:xfrm>
              <a:off x="1129" y="3154"/>
              <a:ext cx="391" cy="153"/>
              <a:chOff x="3847" y="2439"/>
              <a:chExt cx="981" cy="386"/>
            </a:xfrm>
          </p:grpSpPr>
          <p:sp>
            <p:nvSpPr>
              <p:cNvPr id="22716" name="Line 83"/>
              <p:cNvSpPr>
                <a:spLocks noChangeShapeType="1"/>
              </p:cNvSpPr>
              <p:nvPr/>
            </p:nvSpPr>
            <p:spPr bwMode="auto">
              <a:xfrm>
                <a:off x="3847" y="2439"/>
                <a:ext cx="401" cy="121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7" name="Line 84"/>
              <p:cNvSpPr>
                <a:spLocks noChangeShapeType="1"/>
              </p:cNvSpPr>
              <p:nvPr/>
            </p:nvSpPr>
            <p:spPr bwMode="auto">
              <a:xfrm>
                <a:off x="4427" y="2659"/>
                <a:ext cx="401" cy="166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8" name="Line 85"/>
              <p:cNvSpPr>
                <a:spLocks noChangeShapeType="1"/>
              </p:cNvSpPr>
              <p:nvPr/>
            </p:nvSpPr>
            <p:spPr bwMode="auto">
              <a:xfrm flipV="1">
                <a:off x="4227" y="2539"/>
                <a:ext cx="241" cy="21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9" name="Line 86"/>
              <p:cNvSpPr>
                <a:spLocks noChangeShapeType="1"/>
              </p:cNvSpPr>
              <p:nvPr/>
            </p:nvSpPr>
            <p:spPr bwMode="auto">
              <a:xfrm flipH="1">
                <a:off x="4427" y="2558"/>
                <a:ext cx="21" cy="121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15" name="Line 87"/>
            <p:cNvSpPr>
              <a:spLocks noChangeShapeType="1"/>
            </p:cNvSpPr>
            <p:nvPr/>
          </p:nvSpPr>
          <p:spPr bwMode="auto">
            <a:xfrm flipH="1">
              <a:off x="1574" y="3098"/>
              <a:ext cx="66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8"/>
          <p:cNvGrpSpPr>
            <a:grpSpLocks/>
          </p:cNvGrpSpPr>
          <p:nvPr/>
        </p:nvGrpSpPr>
        <p:grpSpPr bwMode="auto">
          <a:xfrm>
            <a:off x="1138238" y="2905125"/>
            <a:ext cx="3832225" cy="650875"/>
            <a:chOff x="2627" y="13745"/>
            <a:chExt cx="6036" cy="1026"/>
          </a:xfrm>
        </p:grpSpPr>
        <p:grpSp>
          <p:nvGrpSpPr>
            <p:cNvPr id="22620" name="Group 89"/>
            <p:cNvGrpSpPr>
              <a:grpSpLocks/>
            </p:cNvGrpSpPr>
            <p:nvPr/>
          </p:nvGrpSpPr>
          <p:grpSpPr bwMode="auto">
            <a:xfrm>
              <a:off x="5920" y="13745"/>
              <a:ext cx="2743" cy="974"/>
              <a:chOff x="5920" y="13745"/>
              <a:chExt cx="2743" cy="974"/>
            </a:xfrm>
          </p:grpSpPr>
          <p:sp>
            <p:nvSpPr>
              <p:cNvPr id="22647" name="Rectangle 90"/>
              <p:cNvSpPr>
                <a:spLocks noChangeArrowheads="1"/>
              </p:cNvSpPr>
              <p:nvPr/>
            </p:nvSpPr>
            <p:spPr bwMode="auto">
              <a:xfrm>
                <a:off x="8162" y="14063"/>
                <a:ext cx="501" cy="241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48" name="Rectangle 91"/>
              <p:cNvSpPr>
                <a:spLocks noChangeArrowheads="1"/>
              </p:cNvSpPr>
              <p:nvPr/>
            </p:nvSpPr>
            <p:spPr bwMode="auto">
              <a:xfrm>
                <a:off x="5982" y="14338"/>
                <a:ext cx="2361" cy="3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49" name="Line 92"/>
              <p:cNvSpPr>
                <a:spLocks noChangeShapeType="1"/>
              </p:cNvSpPr>
              <p:nvPr/>
            </p:nvSpPr>
            <p:spPr bwMode="auto">
              <a:xfrm rot="21559454" flipV="1">
                <a:off x="6003" y="14038"/>
                <a:ext cx="2321" cy="261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0" name="Line 93"/>
              <p:cNvSpPr>
                <a:spLocks noChangeShapeType="1"/>
              </p:cNvSpPr>
              <p:nvPr/>
            </p:nvSpPr>
            <p:spPr bwMode="auto">
              <a:xfrm rot="21559454" flipV="1">
                <a:off x="5920" y="13759"/>
                <a:ext cx="2321" cy="261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1" name="Line 94"/>
              <p:cNvSpPr>
                <a:spLocks noChangeShapeType="1"/>
              </p:cNvSpPr>
              <p:nvPr/>
            </p:nvSpPr>
            <p:spPr bwMode="auto">
              <a:xfrm rot="-40546">
                <a:off x="8280" y="13745"/>
                <a:ext cx="21" cy="281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2" name="Line 95"/>
              <p:cNvSpPr>
                <a:spLocks noChangeShapeType="1"/>
              </p:cNvSpPr>
              <p:nvPr/>
            </p:nvSpPr>
            <p:spPr bwMode="auto">
              <a:xfrm rot="-40546">
                <a:off x="5963" y="14031"/>
                <a:ext cx="41" cy="281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653" name="Group 96"/>
              <p:cNvGrpSpPr>
                <a:grpSpLocks/>
              </p:cNvGrpSpPr>
              <p:nvPr/>
            </p:nvGrpSpPr>
            <p:grpSpPr bwMode="auto">
              <a:xfrm>
                <a:off x="7822" y="14418"/>
                <a:ext cx="221" cy="201"/>
                <a:chOff x="0" y="0"/>
                <a:chExt cx="19999" cy="19999"/>
              </a:xfrm>
            </p:grpSpPr>
            <p:sp>
              <p:nvSpPr>
                <p:cNvPr id="2267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0" y="209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7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2672" y="995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7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807" y="0"/>
                  <a:ext cx="18192" cy="1999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654" name="Group 100"/>
              <p:cNvGrpSpPr>
                <a:grpSpLocks/>
              </p:cNvGrpSpPr>
              <p:nvPr/>
            </p:nvGrpSpPr>
            <p:grpSpPr bwMode="auto">
              <a:xfrm>
                <a:off x="6242" y="14438"/>
                <a:ext cx="221" cy="201"/>
                <a:chOff x="0" y="0"/>
                <a:chExt cx="19999" cy="19999"/>
              </a:xfrm>
            </p:grpSpPr>
            <p:sp>
              <p:nvSpPr>
                <p:cNvPr id="22671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0" y="2087"/>
                  <a:ext cx="7327" cy="8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72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2672" y="9949"/>
                  <a:ext cx="7327" cy="8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73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818" y="0"/>
                  <a:ext cx="18181" cy="1999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655" name="Group 104"/>
              <p:cNvGrpSpPr>
                <a:grpSpLocks/>
              </p:cNvGrpSpPr>
              <p:nvPr/>
            </p:nvGrpSpPr>
            <p:grpSpPr bwMode="auto">
              <a:xfrm>
                <a:off x="7022" y="14438"/>
                <a:ext cx="221" cy="201"/>
                <a:chOff x="0" y="0"/>
                <a:chExt cx="19999" cy="19999"/>
              </a:xfrm>
            </p:grpSpPr>
            <p:sp>
              <p:nvSpPr>
                <p:cNvPr id="22668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0" y="2087"/>
                  <a:ext cx="7327" cy="8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9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2672" y="9949"/>
                  <a:ext cx="7327" cy="8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70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1807" y="0"/>
                  <a:ext cx="18192" cy="1999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656" name="Group 108"/>
              <p:cNvGrpSpPr>
                <a:grpSpLocks/>
              </p:cNvGrpSpPr>
              <p:nvPr/>
            </p:nvGrpSpPr>
            <p:grpSpPr bwMode="auto">
              <a:xfrm>
                <a:off x="6242" y="13998"/>
                <a:ext cx="221" cy="201"/>
                <a:chOff x="0" y="0"/>
                <a:chExt cx="19999" cy="19999"/>
              </a:xfrm>
            </p:grpSpPr>
            <p:sp>
              <p:nvSpPr>
                <p:cNvPr id="22665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0" y="209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6" name="Line 110"/>
                <p:cNvSpPr>
                  <a:spLocks noChangeShapeType="1"/>
                </p:cNvSpPr>
                <p:nvPr/>
              </p:nvSpPr>
              <p:spPr bwMode="auto">
                <a:xfrm flipH="1">
                  <a:off x="12672" y="995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7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818" y="0"/>
                  <a:ext cx="18181" cy="1999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657" name="Group 112"/>
              <p:cNvGrpSpPr>
                <a:grpSpLocks/>
              </p:cNvGrpSpPr>
              <p:nvPr/>
            </p:nvGrpSpPr>
            <p:grpSpPr bwMode="auto">
              <a:xfrm>
                <a:off x="6982" y="13938"/>
                <a:ext cx="221" cy="201"/>
                <a:chOff x="0" y="0"/>
                <a:chExt cx="19999" cy="19999"/>
              </a:xfrm>
            </p:grpSpPr>
            <p:sp>
              <p:nvSpPr>
                <p:cNvPr id="22662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0" y="209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3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2672" y="9952"/>
                  <a:ext cx="7327" cy="805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4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1818" y="0"/>
                  <a:ext cx="18181" cy="1999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658" name="Group 116"/>
              <p:cNvGrpSpPr>
                <a:grpSpLocks/>
              </p:cNvGrpSpPr>
              <p:nvPr/>
            </p:nvGrpSpPr>
            <p:grpSpPr bwMode="auto">
              <a:xfrm>
                <a:off x="7782" y="13858"/>
                <a:ext cx="221" cy="201"/>
                <a:chOff x="0" y="0"/>
                <a:chExt cx="19999" cy="20000"/>
              </a:xfrm>
            </p:grpSpPr>
            <p:sp>
              <p:nvSpPr>
                <p:cNvPr id="22659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0" y="2087"/>
                  <a:ext cx="7327" cy="8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0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2672" y="9949"/>
                  <a:ext cx="7327" cy="8059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1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818" y="0"/>
                  <a:ext cx="18181" cy="2000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2621" name="Group 120"/>
            <p:cNvGrpSpPr>
              <a:grpSpLocks/>
            </p:cNvGrpSpPr>
            <p:nvPr/>
          </p:nvGrpSpPr>
          <p:grpSpPr bwMode="auto">
            <a:xfrm>
              <a:off x="2627" y="13811"/>
              <a:ext cx="2481" cy="960"/>
              <a:chOff x="2627" y="13811"/>
              <a:chExt cx="2481" cy="960"/>
            </a:xfrm>
          </p:grpSpPr>
          <p:sp>
            <p:nvSpPr>
              <p:cNvPr id="22622" name="Rectangle 121"/>
              <p:cNvSpPr>
                <a:spLocks noChangeArrowheads="1"/>
              </p:cNvSpPr>
              <p:nvPr/>
            </p:nvSpPr>
            <p:spPr bwMode="auto">
              <a:xfrm>
                <a:off x="2687" y="14390"/>
                <a:ext cx="2361" cy="3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623" name="Group 122"/>
              <p:cNvGrpSpPr>
                <a:grpSpLocks/>
              </p:cNvGrpSpPr>
              <p:nvPr/>
            </p:nvGrpSpPr>
            <p:grpSpPr bwMode="auto">
              <a:xfrm>
                <a:off x="2627" y="13811"/>
                <a:ext cx="2401" cy="541"/>
                <a:chOff x="2627" y="13811"/>
                <a:chExt cx="2401" cy="541"/>
              </a:xfrm>
            </p:grpSpPr>
            <p:sp>
              <p:nvSpPr>
                <p:cNvPr id="22643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2707" y="14091"/>
                  <a:ext cx="2321" cy="261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44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2627" y="13811"/>
                  <a:ext cx="2321" cy="261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45" name="Line 125"/>
                <p:cNvSpPr>
                  <a:spLocks noChangeShapeType="1"/>
                </p:cNvSpPr>
                <p:nvPr/>
              </p:nvSpPr>
              <p:spPr bwMode="auto">
                <a:xfrm>
                  <a:off x="4987" y="13811"/>
                  <a:ext cx="21" cy="281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46" name="Line 126"/>
                <p:cNvSpPr>
                  <a:spLocks noChangeShapeType="1"/>
                </p:cNvSpPr>
                <p:nvPr/>
              </p:nvSpPr>
              <p:spPr bwMode="auto">
                <a:xfrm>
                  <a:off x="2667" y="14070"/>
                  <a:ext cx="41" cy="281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624" name="Line 127"/>
              <p:cNvSpPr>
                <a:spLocks noChangeShapeType="1"/>
              </p:cNvSpPr>
              <p:nvPr/>
            </p:nvSpPr>
            <p:spPr bwMode="auto">
              <a:xfrm flipH="1">
                <a:off x="4527" y="1449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5" name="Line 128"/>
              <p:cNvSpPr>
                <a:spLocks noChangeShapeType="1"/>
              </p:cNvSpPr>
              <p:nvPr/>
            </p:nvSpPr>
            <p:spPr bwMode="auto">
              <a:xfrm flipH="1">
                <a:off x="4667" y="1457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6" name="Line 129"/>
              <p:cNvSpPr>
                <a:spLocks noChangeShapeType="1"/>
              </p:cNvSpPr>
              <p:nvPr/>
            </p:nvSpPr>
            <p:spPr bwMode="auto">
              <a:xfrm flipH="1">
                <a:off x="4547" y="1447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7" name="Line 130"/>
              <p:cNvSpPr>
                <a:spLocks noChangeShapeType="1"/>
              </p:cNvSpPr>
              <p:nvPr/>
            </p:nvSpPr>
            <p:spPr bwMode="auto">
              <a:xfrm flipH="1">
                <a:off x="2947" y="1451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8" name="Line 131"/>
              <p:cNvSpPr>
                <a:spLocks noChangeShapeType="1"/>
              </p:cNvSpPr>
              <p:nvPr/>
            </p:nvSpPr>
            <p:spPr bwMode="auto">
              <a:xfrm flipH="1">
                <a:off x="3087" y="1459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9" name="Line 132"/>
              <p:cNvSpPr>
                <a:spLocks noChangeShapeType="1"/>
              </p:cNvSpPr>
              <p:nvPr/>
            </p:nvSpPr>
            <p:spPr bwMode="auto">
              <a:xfrm flipH="1">
                <a:off x="2967" y="1449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0" name="Line 133"/>
              <p:cNvSpPr>
                <a:spLocks noChangeShapeType="1"/>
              </p:cNvSpPr>
              <p:nvPr/>
            </p:nvSpPr>
            <p:spPr bwMode="auto">
              <a:xfrm flipH="1">
                <a:off x="3727" y="1451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1" name="Line 134"/>
              <p:cNvSpPr>
                <a:spLocks noChangeShapeType="1"/>
              </p:cNvSpPr>
              <p:nvPr/>
            </p:nvSpPr>
            <p:spPr bwMode="auto">
              <a:xfrm flipH="1">
                <a:off x="3867" y="1459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2" name="Line 135"/>
              <p:cNvSpPr>
                <a:spLocks noChangeShapeType="1"/>
              </p:cNvSpPr>
              <p:nvPr/>
            </p:nvSpPr>
            <p:spPr bwMode="auto">
              <a:xfrm flipH="1">
                <a:off x="3747" y="1449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3" name="Line 136"/>
              <p:cNvSpPr>
                <a:spLocks noChangeShapeType="1"/>
              </p:cNvSpPr>
              <p:nvPr/>
            </p:nvSpPr>
            <p:spPr bwMode="auto">
              <a:xfrm flipH="1">
                <a:off x="2947" y="1407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4" name="Line 137"/>
              <p:cNvSpPr>
                <a:spLocks noChangeShapeType="1"/>
              </p:cNvSpPr>
              <p:nvPr/>
            </p:nvSpPr>
            <p:spPr bwMode="auto">
              <a:xfrm flipH="1">
                <a:off x="3087" y="1415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5" name="Line 138"/>
              <p:cNvSpPr>
                <a:spLocks noChangeShapeType="1"/>
              </p:cNvSpPr>
              <p:nvPr/>
            </p:nvSpPr>
            <p:spPr bwMode="auto">
              <a:xfrm flipH="1">
                <a:off x="2967" y="1405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6" name="Line 139"/>
              <p:cNvSpPr>
                <a:spLocks noChangeShapeType="1"/>
              </p:cNvSpPr>
              <p:nvPr/>
            </p:nvSpPr>
            <p:spPr bwMode="auto">
              <a:xfrm flipH="1">
                <a:off x="3687" y="1401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7" name="Line 140"/>
              <p:cNvSpPr>
                <a:spLocks noChangeShapeType="1"/>
              </p:cNvSpPr>
              <p:nvPr/>
            </p:nvSpPr>
            <p:spPr bwMode="auto">
              <a:xfrm flipH="1">
                <a:off x="3827" y="1409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8" name="Line 141"/>
              <p:cNvSpPr>
                <a:spLocks noChangeShapeType="1"/>
              </p:cNvSpPr>
              <p:nvPr/>
            </p:nvSpPr>
            <p:spPr bwMode="auto">
              <a:xfrm flipH="1">
                <a:off x="3707" y="1399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9" name="Line 142"/>
              <p:cNvSpPr>
                <a:spLocks noChangeShapeType="1"/>
              </p:cNvSpPr>
              <p:nvPr/>
            </p:nvSpPr>
            <p:spPr bwMode="auto">
              <a:xfrm flipH="1">
                <a:off x="4487" y="13931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0" name="Line 143"/>
              <p:cNvSpPr>
                <a:spLocks noChangeShapeType="1"/>
              </p:cNvSpPr>
              <p:nvPr/>
            </p:nvSpPr>
            <p:spPr bwMode="auto">
              <a:xfrm flipH="1">
                <a:off x="4627" y="14010"/>
                <a:ext cx="81" cy="8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1" name="Line 144"/>
              <p:cNvSpPr>
                <a:spLocks noChangeShapeType="1"/>
              </p:cNvSpPr>
              <p:nvPr/>
            </p:nvSpPr>
            <p:spPr bwMode="auto">
              <a:xfrm flipH="1">
                <a:off x="4507" y="13910"/>
                <a:ext cx="201" cy="201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2" name="Oval 145"/>
              <p:cNvSpPr>
                <a:spLocks noChangeArrowheads="1"/>
              </p:cNvSpPr>
              <p:nvPr/>
            </p:nvSpPr>
            <p:spPr bwMode="auto">
              <a:xfrm>
                <a:off x="4887" y="14118"/>
                <a:ext cx="221" cy="221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540" name="Group 148"/>
          <p:cNvGrpSpPr>
            <a:grpSpLocks/>
          </p:cNvGrpSpPr>
          <p:nvPr/>
        </p:nvGrpSpPr>
        <p:grpSpPr bwMode="auto">
          <a:xfrm>
            <a:off x="5148263" y="188913"/>
            <a:ext cx="3238500" cy="825500"/>
            <a:chOff x="3198" y="119"/>
            <a:chExt cx="2040" cy="520"/>
          </a:xfrm>
        </p:grpSpPr>
        <p:pic>
          <p:nvPicPr>
            <p:cNvPr id="22618" name="图片 8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19"/>
              <a:ext cx="1542" cy="520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619" name="Picture 150" descr="dov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40" y="119"/>
              <a:ext cx="498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69"/>
          <p:cNvGrpSpPr>
            <a:grpSpLocks/>
          </p:cNvGrpSpPr>
          <p:nvPr/>
        </p:nvGrpSpPr>
        <p:grpSpPr bwMode="auto">
          <a:xfrm>
            <a:off x="3922713" y="4411663"/>
            <a:ext cx="2209800" cy="1524000"/>
            <a:chOff x="2640" y="528"/>
            <a:chExt cx="1392" cy="960"/>
          </a:xfrm>
        </p:grpSpPr>
        <p:sp>
          <p:nvSpPr>
            <p:cNvPr id="22602" name="Line 170"/>
            <p:cNvSpPr>
              <a:spLocks noChangeShapeType="1"/>
            </p:cNvSpPr>
            <p:nvPr/>
          </p:nvSpPr>
          <p:spPr bwMode="auto">
            <a:xfrm flipV="1">
              <a:off x="2976" y="528"/>
              <a:ext cx="105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3" name="Line 171"/>
            <p:cNvSpPr>
              <a:spLocks noChangeShapeType="1"/>
            </p:cNvSpPr>
            <p:nvPr/>
          </p:nvSpPr>
          <p:spPr bwMode="auto">
            <a:xfrm flipV="1">
              <a:off x="2640" y="960"/>
              <a:ext cx="110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4" name="Line 172"/>
            <p:cNvSpPr>
              <a:spLocks noChangeShapeType="1"/>
            </p:cNvSpPr>
            <p:nvPr/>
          </p:nvSpPr>
          <p:spPr bwMode="auto">
            <a:xfrm flipH="1">
              <a:off x="2640" y="816"/>
              <a:ext cx="33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5" name="Line 173"/>
            <p:cNvSpPr>
              <a:spLocks noChangeShapeType="1"/>
            </p:cNvSpPr>
            <p:nvPr/>
          </p:nvSpPr>
          <p:spPr bwMode="auto">
            <a:xfrm flipH="1">
              <a:off x="3744" y="528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6" name="Line 174"/>
            <p:cNvSpPr>
              <a:spLocks noChangeShapeType="1"/>
            </p:cNvSpPr>
            <p:nvPr/>
          </p:nvSpPr>
          <p:spPr bwMode="auto">
            <a:xfrm>
              <a:off x="2640" y="1248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7" name="Line 175"/>
            <p:cNvSpPr>
              <a:spLocks noChangeShapeType="1"/>
            </p:cNvSpPr>
            <p:nvPr/>
          </p:nvSpPr>
          <p:spPr bwMode="auto">
            <a:xfrm>
              <a:off x="3840" y="8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8" name="Line 176"/>
            <p:cNvSpPr>
              <a:spLocks noChangeShapeType="1"/>
            </p:cNvSpPr>
            <p:nvPr/>
          </p:nvSpPr>
          <p:spPr bwMode="auto">
            <a:xfrm flipH="1">
              <a:off x="3984" y="816"/>
              <a:ext cx="4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9" name="Line 177"/>
            <p:cNvSpPr>
              <a:spLocks noChangeShapeType="1"/>
            </p:cNvSpPr>
            <p:nvPr/>
          </p:nvSpPr>
          <p:spPr bwMode="auto">
            <a:xfrm flipH="1">
              <a:off x="3792" y="1152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0" name="Line 178"/>
            <p:cNvSpPr>
              <a:spLocks noChangeShapeType="1"/>
            </p:cNvSpPr>
            <p:nvPr/>
          </p:nvSpPr>
          <p:spPr bwMode="auto">
            <a:xfrm>
              <a:off x="2640" y="12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1" name="Line 179"/>
            <p:cNvSpPr>
              <a:spLocks noChangeShapeType="1"/>
            </p:cNvSpPr>
            <p:nvPr/>
          </p:nvSpPr>
          <p:spPr bwMode="auto">
            <a:xfrm>
              <a:off x="2640" y="1488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2" name="Line 180"/>
            <p:cNvSpPr>
              <a:spLocks noChangeShapeType="1"/>
            </p:cNvSpPr>
            <p:nvPr/>
          </p:nvSpPr>
          <p:spPr bwMode="auto">
            <a:xfrm>
              <a:off x="3792" y="12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3" name="Line 181"/>
            <p:cNvSpPr>
              <a:spLocks noChangeShapeType="1"/>
            </p:cNvSpPr>
            <p:nvPr/>
          </p:nvSpPr>
          <p:spPr bwMode="auto">
            <a:xfrm>
              <a:off x="4032" y="8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4" name="Line 182"/>
            <p:cNvSpPr>
              <a:spLocks noChangeShapeType="1"/>
            </p:cNvSpPr>
            <p:nvPr/>
          </p:nvSpPr>
          <p:spPr bwMode="auto">
            <a:xfrm flipV="1">
              <a:off x="3792" y="1104"/>
              <a:ext cx="24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5" name="Line 183"/>
            <p:cNvSpPr>
              <a:spLocks noChangeShapeType="1"/>
            </p:cNvSpPr>
            <p:nvPr/>
          </p:nvSpPr>
          <p:spPr bwMode="auto">
            <a:xfrm>
              <a:off x="3744" y="9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6" name="Arc 184"/>
            <p:cNvSpPr>
              <a:spLocks/>
            </p:cNvSpPr>
            <p:nvPr/>
          </p:nvSpPr>
          <p:spPr bwMode="auto">
            <a:xfrm>
              <a:off x="3840" y="960"/>
              <a:ext cx="152" cy="182"/>
            </a:xfrm>
            <a:custGeom>
              <a:avLst/>
              <a:gdLst>
                <a:gd name="T0" fmla="*/ 0 w 31510"/>
                <a:gd name="T1" fmla="*/ 0 h 25921"/>
                <a:gd name="T2" fmla="*/ 0 w 31510"/>
                <a:gd name="T3" fmla="*/ 0 h 25921"/>
                <a:gd name="T4" fmla="*/ 0 w 31510"/>
                <a:gd name="T5" fmla="*/ 0 h 259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510" h="25921" fill="none" extrusionOk="0">
                  <a:moveTo>
                    <a:pt x="31073" y="-1"/>
                  </a:moveTo>
                  <a:cubicBezTo>
                    <a:pt x="31363" y="1421"/>
                    <a:pt x="31510" y="2869"/>
                    <a:pt x="31510" y="4321"/>
                  </a:cubicBezTo>
                  <a:cubicBezTo>
                    <a:pt x="31510" y="16250"/>
                    <a:pt x="21839" y="25921"/>
                    <a:pt x="9910" y="25921"/>
                  </a:cubicBezTo>
                  <a:cubicBezTo>
                    <a:pt x="6461" y="25921"/>
                    <a:pt x="3063" y="25095"/>
                    <a:pt x="0" y="23513"/>
                  </a:cubicBezTo>
                </a:path>
                <a:path w="31510" h="25921" stroke="0" extrusionOk="0">
                  <a:moveTo>
                    <a:pt x="31073" y="-1"/>
                  </a:moveTo>
                  <a:cubicBezTo>
                    <a:pt x="31363" y="1421"/>
                    <a:pt x="31510" y="2869"/>
                    <a:pt x="31510" y="4321"/>
                  </a:cubicBezTo>
                  <a:cubicBezTo>
                    <a:pt x="31510" y="16250"/>
                    <a:pt x="21839" y="25921"/>
                    <a:pt x="9910" y="25921"/>
                  </a:cubicBezTo>
                  <a:cubicBezTo>
                    <a:pt x="6461" y="25921"/>
                    <a:pt x="3063" y="25095"/>
                    <a:pt x="0" y="23513"/>
                  </a:cubicBezTo>
                  <a:lnTo>
                    <a:pt x="9910" y="4321"/>
                  </a:lnTo>
                  <a:lnTo>
                    <a:pt x="31073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7" name="Line 185"/>
            <p:cNvSpPr>
              <a:spLocks noChangeShapeType="1"/>
            </p:cNvSpPr>
            <p:nvPr/>
          </p:nvSpPr>
          <p:spPr bwMode="auto">
            <a:xfrm>
              <a:off x="3072" y="1152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86"/>
          <p:cNvGrpSpPr>
            <a:grpSpLocks/>
          </p:cNvGrpSpPr>
          <p:nvPr/>
        </p:nvGrpSpPr>
        <p:grpSpPr bwMode="auto">
          <a:xfrm>
            <a:off x="4356100" y="4621213"/>
            <a:ext cx="1143000" cy="798512"/>
            <a:chOff x="2976" y="2108"/>
            <a:chExt cx="720" cy="532"/>
          </a:xfrm>
        </p:grpSpPr>
        <p:grpSp>
          <p:nvGrpSpPr>
            <p:cNvPr id="22590" name="Group 187"/>
            <p:cNvGrpSpPr>
              <a:grpSpLocks/>
            </p:cNvGrpSpPr>
            <p:nvPr/>
          </p:nvGrpSpPr>
          <p:grpSpPr bwMode="auto">
            <a:xfrm>
              <a:off x="2976" y="2208"/>
              <a:ext cx="288" cy="432"/>
              <a:chOff x="3840" y="2064"/>
              <a:chExt cx="247" cy="432"/>
            </a:xfrm>
          </p:grpSpPr>
          <p:sp>
            <p:nvSpPr>
              <p:cNvPr id="22599" name="Line 188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00" name="Line 189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01" name="Arc 190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91" name="Group 191"/>
            <p:cNvGrpSpPr>
              <a:grpSpLocks/>
            </p:cNvGrpSpPr>
            <p:nvPr/>
          </p:nvGrpSpPr>
          <p:grpSpPr bwMode="auto">
            <a:xfrm>
              <a:off x="3216" y="2160"/>
              <a:ext cx="240" cy="432"/>
              <a:chOff x="3840" y="2064"/>
              <a:chExt cx="247" cy="432"/>
            </a:xfrm>
          </p:grpSpPr>
          <p:sp>
            <p:nvSpPr>
              <p:cNvPr id="22596" name="Line 192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97" name="Line 193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98" name="Arc 194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92" name="Group 195"/>
            <p:cNvGrpSpPr>
              <a:grpSpLocks/>
            </p:cNvGrpSpPr>
            <p:nvPr/>
          </p:nvGrpSpPr>
          <p:grpSpPr bwMode="auto">
            <a:xfrm>
              <a:off x="3456" y="2108"/>
              <a:ext cx="240" cy="383"/>
              <a:chOff x="3840" y="2064"/>
              <a:chExt cx="247" cy="432"/>
            </a:xfrm>
          </p:grpSpPr>
          <p:sp>
            <p:nvSpPr>
              <p:cNvPr id="22593" name="Line 196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94" name="Line 197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95" name="Arc 198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199"/>
          <p:cNvGrpSpPr>
            <a:grpSpLocks/>
          </p:cNvGrpSpPr>
          <p:nvPr/>
        </p:nvGrpSpPr>
        <p:grpSpPr bwMode="auto">
          <a:xfrm>
            <a:off x="4456113" y="4106863"/>
            <a:ext cx="1143000" cy="990600"/>
            <a:chOff x="2976" y="336"/>
            <a:chExt cx="720" cy="624"/>
          </a:xfrm>
        </p:grpSpPr>
        <p:pic>
          <p:nvPicPr>
            <p:cNvPr id="22583" name="图片 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3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84" name="Line 201"/>
            <p:cNvSpPr>
              <a:spLocks noChangeShapeType="1"/>
            </p:cNvSpPr>
            <p:nvPr/>
          </p:nvSpPr>
          <p:spPr bwMode="auto">
            <a:xfrm flipV="1">
              <a:off x="2976" y="480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5" name="Line 202"/>
            <p:cNvSpPr>
              <a:spLocks noChangeShapeType="1"/>
            </p:cNvSpPr>
            <p:nvPr/>
          </p:nvSpPr>
          <p:spPr bwMode="auto">
            <a:xfrm flipV="1">
              <a:off x="3168" y="4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86" name="图片 5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336"/>
              <a:ext cx="114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87" name="Line 204"/>
            <p:cNvSpPr>
              <a:spLocks noChangeShapeType="1"/>
            </p:cNvSpPr>
            <p:nvPr/>
          </p:nvSpPr>
          <p:spPr bwMode="auto">
            <a:xfrm flipV="1">
              <a:off x="3024" y="5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8" name="Line 205"/>
            <p:cNvSpPr>
              <a:spLocks noChangeShapeType="1"/>
            </p:cNvSpPr>
            <p:nvPr/>
          </p:nvSpPr>
          <p:spPr bwMode="auto">
            <a:xfrm flipH="1">
              <a:off x="3504" y="432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9" name="Line 206"/>
            <p:cNvSpPr>
              <a:spLocks noChangeShapeType="1"/>
            </p:cNvSpPr>
            <p:nvPr/>
          </p:nvSpPr>
          <p:spPr bwMode="auto">
            <a:xfrm flipV="1">
              <a:off x="3408" y="384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209"/>
          <p:cNvGrpSpPr>
            <a:grpSpLocks/>
          </p:cNvGrpSpPr>
          <p:nvPr/>
        </p:nvGrpSpPr>
        <p:grpSpPr bwMode="auto">
          <a:xfrm>
            <a:off x="6273800" y="1863725"/>
            <a:ext cx="2376488" cy="3243263"/>
            <a:chOff x="3424" y="436"/>
            <a:chExt cx="1724" cy="2343"/>
          </a:xfrm>
        </p:grpSpPr>
        <p:sp>
          <p:nvSpPr>
            <p:cNvPr id="22548" name="Rectangle 210"/>
            <p:cNvSpPr>
              <a:spLocks noChangeArrowheads="1"/>
            </p:cNvSpPr>
            <p:nvPr/>
          </p:nvSpPr>
          <p:spPr bwMode="auto">
            <a:xfrm>
              <a:off x="3751" y="684"/>
              <a:ext cx="1397" cy="78"/>
            </a:xfrm>
            <a:prstGeom prst="rect">
              <a:avLst/>
            </a:prstGeom>
            <a:solidFill>
              <a:srgbClr val="00FFCC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49" name="Rectangle 211" descr="深色下对角线"/>
            <p:cNvSpPr>
              <a:spLocks noChangeArrowheads="1"/>
            </p:cNvSpPr>
            <p:nvPr/>
          </p:nvSpPr>
          <p:spPr bwMode="auto">
            <a:xfrm>
              <a:off x="3751" y="1492"/>
              <a:ext cx="1397" cy="78"/>
            </a:xfrm>
            <a:prstGeom prst="rect">
              <a:avLst/>
            </a:prstGeom>
            <a:pattFill prst="dkDnDiag">
              <a:fgClr>
                <a:srgbClr val="000099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50" name="Rectangle 212" descr="深色下对角线"/>
            <p:cNvSpPr>
              <a:spLocks noChangeArrowheads="1"/>
            </p:cNvSpPr>
            <p:nvPr/>
          </p:nvSpPr>
          <p:spPr bwMode="auto">
            <a:xfrm>
              <a:off x="3858" y="762"/>
              <a:ext cx="162" cy="735"/>
            </a:xfrm>
            <a:prstGeom prst="rect">
              <a:avLst/>
            </a:prstGeom>
            <a:pattFill prst="dkDnDiag">
              <a:fgClr>
                <a:srgbClr val="0000CC"/>
              </a:fgClr>
              <a:bgClr>
                <a:schemeClr val="accent1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51" name="Rectangle 213" descr="深色下对角线"/>
            <p:cNvSpPr>
              <a:spLocks noChangeArrowheads="1"/>
            </p:cNvSpPr>
            <p:nvPr/>
          </p:nvSpPr>
          <p:spPr bwMode="auto">
            <a:xfrm>
              <a:off x="4879" y="762"/>
              <a:ext cx="162" cy="735"/>
            </a:xfrm>
            <a:prstGeom prst="rect">
              <a:avLst/>
            </a:prstGeom>
            <a:pattFill prst="dkDnDiag">
              <a:fgClr>
                <a:srgbClr val="0000CC"/>
              </a:fgClr>
              <a:bgClr>
                <a:schemeClr val="accent1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52" name="Freeform 214" descr="深色上对角线"/>
            <p:cNvSpPr>
              <a:spLocks/>
            </p:cNvSpPr>
            <p:nvPr/>
          </p:nvSpPr>
          <p:spPr bwMode="auto">
            <a:xfrm>
              <a:off x="4177" y="840"/>
              <a:ext cx="537" cy="657"/>
            </a:xfrm>
            <a:custGeom>
              <a:avLst/>
              <a:gdLst>
                <a:gd name="T0" fmla="*/ 0 w 480"/>
                <a:gd name="T1" fmla="*/ 458 h 672"/>
                <a:gd name="T2" fmla="*/ 0 w 480"/>
                <a:gd name="T3" fmla="*/ 0 h 672"/>
                <a:gd name="T4" fmla="*/ 3234 w 480"/>
                <a:gd name="T5" fmla="*/ 64 h 672"/>
                <a:gd name="T6" fmla="*/ 3234 w 480"/>
                <a:gd name="T7" fmla="*/ 458 h 672"/>
                <a:gd name="T8" fmla="*/ 0 w 480"/>
                <a:gd name="T9" fmla="*/ 458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0" h="672">
                  <a:moveTo>
                    <a:pt x="0" y="672"/>
                  </a:moveTo>
                  <a:lnTo>
                    <a:pt x="0" y="0"/>
                  </a:lnTo>
                  <a:lnTo>
                    <a:pt x="480" y="96"/>
                  </a:lnTo>
                  <a:lnTo>
                    <a:pt x="480" y="672"/>
                  </a:lnTo>
                  <a:lnTo>
                    <a:pt x="0" y="672"/>
                  </a:lnTo>
                  <a:close/>
                </a:path>
              </a:pathLst>
            </a:custGeom>
            <a:pattFill prst="dkUpDiag">
              <a:fgClr>
                <a:srgbClr val="CC9900"/>
              </a:fgClr>
              <a:bgClr>
                <a:srgbClr val="FFFF99"/>
              </a:bgClr>
            </a:patt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3" name="Line 215"/>
            <p:cNvSpPr>
              <a:spLocks noChangeShapeType="1"/>
            </p:cNvSpPr>
            <p:nvPr/>
          </p:nvSpPr>
          <p:spPr bwMode="auto">
            <a:xfrm flipH="1">
              <a:off x="3589" y="1497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4" name="Line 216"/>
            <p:cNvSpPr>
              <a:spLocks noChangeShapeType="1"/>
            </p:cNvSpPr>
            <p:nvPr/>
          </p:nvSpPr>
          <p:spPr bwMode="auto">
            <a:xfrm>
              <a:off x="3712" y="840"/>
              <a:ext cx="0" cy="65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" name="图片 25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" y="1000"/>
              <a:ext cx="259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2556" name="Group 218"/>
            <p:cNvGrpSpPr>
              <a:grpSpLocks/>
            </p:cNvGrpSpPr>
            <p:nvPr/>
          </p:nvGrpSpPr>
          <p:grpSpPr bwMode="auto">
            <a:xfrm>
              <a:off x="4293" y="436"/>
              <a:ext cx="233" cy="185"/>
              <a:chOff x="1200" y="1200"/>
              <a:chExt cx="288" cy="336"/>
            </a:xfrm>
          </p:grpSpPr>
          <p:sp>
            <p:nvSpPr>
              <p:cNvPr id="52" name="Rectangle 219"/>
              <p:cNvSpPr>
                <a:spLocks noChangeArrowheads="1"/>
              </p:cNvSpPr>
              <p:nvPr/>
            </p:nvSpPr>
            <p:spPr bwMode="auto">
              <a:xfrm>
                <a:off x="1202" y="1200"/>
                <a:ext cx="288" cy="24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3607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3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AutoShape 220"/>
              <p:cNvSpPr>
                <a:spLocks noChangeArrowheads="1"/>
              </p:cNvSpPr>
              <p:nvPr/>
            </p:nvSpPr>
            <p:spPr bwMode="auto">
              <a:xfrm>
                <a:off x="1202" y="1440"/>
                <a:ext cx="288" cy="9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2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2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22557" name="Line 221"/>
            <p:cNvSpPr>
              <a:spLocks noChangeShapeType="1"/>
            </p:cNvSpPr>
            <p:nvPr/>
          </p:nvSpPr>
          <p:spPr bwMode="auto">
            <a:xfrm flipH="1">
              <a:off x="3605" y="841"/>
              <a:ext cx="5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8" name="Freeform 222" descr="深色上对角线"/>
            <p:cNvSpPr>
              <a:spLocks/>
            </p:cNvSpPr>
            <p:nvPr/>
          </p:nvSpPr>
          <p:spPr bwMode="auto">
            <a:xfrm>
              <a:off x="4172" y="815"/>
              <a:ext cx="549" cy="695"/>
            </a:xfrm>
            <a:custGeom>
              <a:avLst/>
              <a:gdLst>
                <a:gd name="T0" fmla="*/ 0 w 480"/>
                <a:gd name="T1" fmla="*/ 1189 h 672"/>
                <a:gd name="T2" fmla="*/ 0 w 480"/>
                <a:gd name="T3" fmla="*/ 0 h 672"/>
                <a:gd name="T4" fmla="*/ 4705 w 480"/>
                <a:gd name="T5" fmla="*/ 169 h 672"/>
                <a:gd name="T6" fmla="*/ 4705 w 480"/>
                <a:gd name="T7" fmla="*/ 1189 h 672"/>
                <a:gd name="T8" fmla="*/ 0 w 480"/>
                <a:gd name="T9" fmla="*/ 1189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0" h="672">
                  <a:moveTo>
                    <a:pt x="0" y="672"/>
                  </a:moveTo>
                  <a:lnTo>
                    <a:pt x="0" y="0"/>
                  </a:lnTo>
                  <a:lnTo>
                    <a:pt x="480" y="96"/>
                  </a:lnTo>
                  <a:lnTo>
                    <a:pt x="480" y="672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dkUpDiag">
                    <a:fgClr>
                      <a:srgbClr val="CC9900"/>
                    </a:fgClr>
                    <a:bgClr>
                      <a:srgbClr val="FFFF99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9" name="Line 223"/>
            <p:cNvSpPr>
              <a:spLocks noChangeShapeType="1"/>
            </p:cNvSpPr>
            <p:nvPr/>
          </p:nvSpPr>
          <p:spPr bwMode="auto">
            <a:xfrm flipH="1">
              <a:off x="3566" y="845"/>
              <a:ext cx="606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0" name="Line 224"/>
            <p:cNvSpPr>
              <a:spLocks noChangeShapeType="1"/>
            </p:cNvSpPr>
            <p:nvPr/>
          </p:nvSpPr>
          <p:spPr bwMode="auto">
            <a:xfrm flipH="1">
              <a:off x="3566" y="815"/>
              <a:ext cx="606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Line 225"/>
            <p:cNvSpPr>
              <a:spLocks noChangeShapeType="1"/>
            </p:cNvSpPr>
            <p:nvPr/>
          </p:nvSpPr>
          <p:spPr bwMode="auto">
            <a:xfrm>
              <a:off x="3692" y="512"/>
              <a:ext cx="0" cy="303"/>
            </a:xfrm>
            <a:prstGeom prst="line">
              <a:avLst/>
            </a:prstGeom>
            <a:noFill/>
            <a:ln w="12700">
              <a:solidFill>
                <a:srgbClr val="FF0066"/>
              </a:solidFill>
              <a:prstDash val="dash"/>
              <a:round/>
              <a:headEnd type="none" w="sm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62" name="图片 32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lum bright="4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581"/>
              <a:ext cx="227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63" name="Freeform 227"/>
            <p:cNvSpPr>
              <a:spLocks/>
            </p:cNvSpPr>
            <p:nvPr/>
          </p:nvSpPr>
          <p:spPr bwMode="auto">
            <a:xfrm>
              <a:off x="4329" y="762"/>
              <a:ext cx="1" cy="110"/>
            </a:xfrm>
            <a:custGeom>
              <a:avLst/>
              <a:gdLst>
                <a:gd name="T0" fmla="*/ 0 w 1"/>
                <a:gd name="T1" fmla="*/ 2 h 144"/>
                <a:gd name="T2" fmla="*/ 0 w 1"/>
                <a:gd name="T3" fmla="*/ 0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44">
                  <a:moveTo>
                    <a:pt x="0" y="144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4" name="Freeform 228"/>
            <p:cNvSpPr>
              <a:spLocks/>
            </p:cNvSpPr>
            <p:nvPr/>
          </p:nvSpPr>
          <p:spPr bwMode="auto">
            <a:xfrm>
              <a:off x="4606" y="765"/>
              <a:ext cx="1" cy="128"/>
            </a:xfrm>
            <a:custGeom>
              <a:avLst/>
              <a:gdLst>
                <a:gd name="T0" fmla="*/ 0 w 1"/>
                <a:gd name="T1" fmla="*/ 2 h 167"/>
                <a:gd name="T2" fmla="*/ 1 w 1"/>
                <a:gd name="T3" fmla="*/ 0 h 1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67">
                  <a:moveTo>
                    <a:pt x="0" y="16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65" name="Group 229"/>
            <p:cNvGrpSpPr>
              <a:grpSpLocks/>
            </p:cNvGrpSpPr>
            <p:nvPr/>
          </p:nvGrpSpPr>
          <p:grpSpPr bwMode="auto">
            <a:xfrm>
              <a:off x="3969" y="1771"/>
              <a:ext cx="960" cy="1008"/>
              <a:chOff x="912" y="2832"/>
              <a:chExt cx="1008" cy="1008"/>
            </a:xfrm>
          </p:grpSpPr>
          <p:sp>
            <p:nvSpPr>
              <p:cNvPr id="22566" name="Line 230"/>
              <p:cNvSpPr>
                <a:spLocks noChangeShapeType="1"/>
              </p:cNvSpPr>
              <p:nvPr/>
            </p:nvSpPr>
            <p:spPr bwMode="auto">
              <a:xfrm>
                <a:off x="1269" y="3840"/>
                <a:ext cx="31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2567" name="Group 231"/>
              <p:cNvGrpSpPr>
                <a:grpSpLocks/>
              </p:cNvGrpSpPr>
              <p:nvPr/>
            </p:nvGrpSpPr>
            <p:grpSpPr bwMode="auto">
              <a:xfrm>
                <a:off x="912" y="2832"/>
                <a:ext cx="1008" cy="960"/>
                <a:chOff x="912" y="2832"/>
                <a:chExt cx="1008" cy="960"/>
              </a:xfrm>
            </p:grpSpPr>
            <p:grpSp>
              <p:nvGrpSpPr>
                <p:cNvPr id="22568" name="Group 232"/>
                <p:cNvGrpSpPr>
                  <a:grpSpLocks/>
                </p:cNvGrpSpPr>
                <p:nvPr/>
              </p:nvGrpSpPr>
              <p:grpSpPr bwMode="auto">
                <a:xfrm>
                  <a:off x="1038" y="3006"/>
                  <a:ext cx="756" cy="611"/>
                  <a:chOff x="3312" y="3408"/>
                  <a:chExt cx="864" cy="432"/>
                </a:xfrm>
              </p:grpSpPr>
              <p:sp>
                <p:nvSpPr>
                  <p:cNvPr id="22572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3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4" name="Rectangle 235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5" name="Rectangle 236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792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7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8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3408"/>
                    <a:ext cx="96" cy="43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434328"/>
                      </a:gs>
                      <a:gs pos="50000">
                        <a:srgbClr val="FFFF99"/>
                      </a:gs>
                      <a:gs pos="100000">
                        <a:srgbClr val="434328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569" name="Line 242"/>
                <p:cNvSpPr>
                  <a:spLocks noChangeShapeType="1"/>
                </p:cNvSpPr>
                <p:nvPr/>
              </p:nvSpPr>
              <p:spPr bwMode="auto">
                <a:xfrm>
                  <a:off x="1133" y="3355"/>
                  <a:ext cx="59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none" w="sm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70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1416" y="3152"/>
                  <a:ext cx="0" cy="407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 type="none" w="sm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71" name="AutoShape 244"/>
                <p:cNvSpPr>
                  <a:spLocks noChangeArrowheads="1"/>
                </p:cNvSpPr>
                <p:nvPr/>
              </p:nvSpPr>
              <p:spPr bwMode="auto">
                <a:xfrm>
                  <a:off x="912" y="2832"/>
                  <a:ext cx="1008" cy="96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1 w 21600"/>
                    <a:gd name="T25" fmla="*/ 3173 h 21600"/>
                    <a:gd name="T26" fmla="*/ 18429 w 21600"/>
                    <a:gd name="T27" fmla="*/ 18428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4221" y="10800"/>
                      </a:moveTo>
                      <a:cubicBezTo>
                        <a:pt x="4221" y="14433"/>
                        <a:pt x="7167" y="17379"/>
                        <a:pt x="10800" y="17379"/>
                      </a:cubicBezTo>
                      <a:cubicBezTo>
                        <a:pt x="14433" y="17379"/>
                        <a:pt x="17379" y="14433"/>
                        <a:pt x="17379" y="10800"/>
                      </a:cubicBezTo>
                      <a:cubicBezTo>
                        <a:pt x="17379" y="7167"/>
                        <a:pt x="14433" y="4221"/>
                        <a:pt x="10800" y="4221"/>
                      </a:cubicBezTo>
                      <a:cubicBezTo>
                        <a:pt x="7167" y="4221"/>
                        <a:pt x="4221" y="7167"/>
                        <a:pt x="4221" y="108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8" name="Text Box 246"/>
          <p:cNvSpPr txBox="1">
            <a:spLocks noChangeArrowheads="1"/>
          </p:cNvSpPr>
          <p:nvPr/>
        </p:nvSpPr>
        <p:spPr bwMode="auto">
          <a:xfrm>
            <a:off x="6875463" y="592455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9900"/>
                    </a:gs>
                    <a:gs pos="50000">
                      <a:srgbClr val="FFFFFF"/>
                    </a:gs>
                    <a:gs pos="100000">
                      <a:srgbClr val="FF99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干涉膨胀仪</a:t>
            </a:r>
          </a:p>
        </p:txBody>
      </p:sp>
      <p:sp>
        <p:nvSpPr>
          <p:cNvPr id="193" name="Text Box 43">
            <a:hlinkClick r:id="rId8" action="ppaction://hlinkfile"/>
          </p:cNvPr>
          <p:cNvSpPr txBox="1">
            <a:spLocks noChangeArrowheads="1"/>
          </p:cNvSpPr>
          <p:nvPr/>
        </p:nvSpPr>
        <p:spPr bwMode="auto">
          <a:xfrm>
            <a:off x="1350963" y="6423025"/>
            <a:ext cx="1222375" cy="33813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kumimoji="1" lang="zh-CN" altLang="en-US" sz="1600">
                <a:solidFill>
                  <a:srgbClr val="FF0000"/>
                </a:solidFill>
                <a:latin typeface="方正书宋简体"/>
              </a:rPr>
              <a:t>光洁度检测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027863" y="5262563"/>
            <a:ext cx="142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kumimoji="1" lang="el-GR" altLang="zh-CN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l-GR" altLang="zh-CN" sz="28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  <p:bldP spid="192" grpId="0" animBg="1"/>
      <p:bldP spid="191" grpId="0" animBg="1"/>
      <p:bldP spid="2" grpId="0"/>
      <p:bldP spid="3" grpId="0"/>
      <p:bldP spid="4" grpId="0"/>
      <p:bldP spid="5" grpId="0"/>
      <p:bldP spid="6" grpId="0"/>
      <p:bldP spid="18" grpId="0"/>
      <p:bldP spid="19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4278313" y="1281113"/>
            <a:ext cx="3209925" cy="24082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51050" y="1131888"/>
            <a:ext cx="2133600" cy="946150"/>
            <a:chOff x="768" y="528"/>
            <a:chExt cx="1344" cy="596"/>
          </a:xfrm>
        </p:grpSpPr>
        <p:sp>
          <p:nvSpPr>
            <p:cNvPr id="23633" name="Rectangle 3"/>
            <p:cNvSpPr>
              <a:spLocks noChangeArrowheads="1"/>
            </p:cNvSpPr>
            <p:nvPr/>
          </p:nvSpPr>
          <p:spPr bwMode="auto">
            <a:xfrm>
              <a:off x="804" y="930"/>
              <a:ext cx="908" cy="16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34" name="Rectangle 4"/>
            <p:cNvSpPr>
              <a:spLocks noChangeArrowheads="1"/>
            </p:cNvSpPr>
            <p:nvPr/>
          </p:nvSpPr>
          <p:spPr bwMode="auto">
            <a:xfrm rot="-526529">
              <a:off x="768" y="628"/>
              <a:ext cx="908" cy="235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35" name="Rectangle 5"/>
            <p:cNvSpPr>
              <a:spLocks noChangeArrowheads="1"/>
            </p:cNvSpPr>
            <p:nvPr/>
          </p:nvSpPr>
          <p:spPr bwMode="auto">
            <a:xfrm>
              <a:off x="1676" y="796"/>
              <a:ext cx="436" cy="1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36" name="Text Box 6"/>
            <p:cNvSpPr txBox="1">
              <a:spLocks noChangeArrowheads="1"/>
            </p:cNvSpPr>
            <p:nvPr/>
          </p:nvSpPr>
          <p:spPr bwMode="auto">
            <a:xfrm>
              <a:off x="1824" y="768"/>
              <a:ext cx="24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latin typeface="Times New Roman" panose="02020603050405020304" pitchFamily="18" charset="0"/>
                </a:rPr>
                <a:t>纸</a:t>
              </a:r>
            </a:p>
          </p:txBody>
        </p:sp>
        <p:sp>
          <p:nvSpPr>
            <p:cNvPr id="23637" name="Text Box 7"/>
            <p:cNvSpPr txBox="1">
              <a:spLocks noChangeArrowheads="1"/>
            </p:cNvSpPr>
            <p:nvPr/>
          </p:nvSpPr>
          <p:spPr bwMode="auto">
            <a:xfrm>
              <a:off x="864" y="672"/>
              <a:ext cx="3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latin typeface="Times New Roman" panose="02020603050405020304" pitchFamily="18" charset="0"/>
                </a:rPr>
                <a:t>平晶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38" name="Text Box 8"/>
            <p:cNvSpPr txBox="1">
              <a:spLocks noChangeArrowheads="1"/>
            </p:cNvSpPr>
            <p:nvPr/>
          </p:nvSpPr>
          <p:spPr bwMode="auto">
            <a:xfrm>
              <a:off x="1056" y="912"/>
              <a:ext cx="3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latin typeface="Times New Roman" panose="02020603050405020304" pitchFamily="18" charset="0"/>
                </a:rPr>
                <a:t>工件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39" name="Line 9"/>
            <p:cNvSpPr>
              <a:spLocks noChangeShapeType="1"/>
            </p:cNvSpPr>
            <p:nvPr/>
          </p:nvSpPr>
          <p:spPr bwMode="auto">
            <a:xfrm>
              <a:off x="1277" y="528"/>
              <a:ext cx="0" cy="33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Line 10"/>
            <p:cNvSpPr>
              <a:spLocks noChangeShapeType="1"/>
            </p:cNvSpPr>
            <p:nvPr/>
          </p:nvSpPr>
          <p:spPr bwMode="auto">
            <a:xfrm>
              <a:off x="1277" y="829"/>
              <a:ext cx="0" cy="10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Line 11"/>
            <p:cNvSpPr>
              <a:spLocks noChangeShapeType="1"/>
            </p:cNvSpPr>
            <p:nvPr/>
          </p:nvSpPr>
          <p:spPr bwMode="auto">
            <a:xfrm flipV="1">
              <a:off x="1313" y="561"/>
              <a:ext cx="0" cy="302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Line 12"/>
            <p:cNvSpPr>
              <a:spLocks noChangeShapeType="1"/>
            </p:cNvSpPr>
            <p:nvPr/>
          </p:nvSpPr>
          <p:spPr bwMode="auto">
            <a:xfrm flipV="1">
              <a:off x="1349" y="561"/>
              <a:ext cx="0" cy="369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500563" y="1533525"/>
            <a:ext cx="2849562" cy="1770063"/>
            <a:chOff x="4224" y="816"/>
            <a:chExt cx="1476" cy="720"/>
          </a:xfrm>
        </p:grpSpPr>
        <p:sp>
          <p:nvSpPr>
            <p:cNvPr id="23618" name="Rectangle 14"/>
            <p:cNvSpPr>
              <a:spLocks noChangeArrowheads="1"/>
            </p:cNvSpPr>
            <p:nvPr/>
          </p:nvSpPr>
          <p:spPr bwMode="auto">
            <a:xfrm>
              <a:off x="4224" y="1248"/>
              <a:ext cx="1104" cy="288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3619" name="Line 15"/>
            <p:cNvSpPr>
              <a:spLocks noChangeShapeType="1"/>
            </p:cNvSpPr>
            <p:nvPr/>
          </p:nvSpPr>
          <p:spPr bwMode="auto">
            <a:xfrm>
              <a:off x="4224" y="1296"/>
              <a:ext cx="1104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Line 16"/>
            <p:cNvSpPr>
              <a:spLocks noChangeShapeType="1"/>
            </p:cNvSpPr>
            <p:nvPr/>
          </p:nvSpPr>
          <p:spPr bwMode="auto">
            <a:xfrm>
              <a:off x="5328" y="1248"/>
              <a:ext cx="1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Line 17"/>
            <p:cNvSpPr>
              <a:spLocks noChangeShapeType="1"/>
            </p:cNvSpPr>
            <p:nvPr/>
          </p:nvSpPr>
          <p:spPr bwMode="auto">
            <a:xfrm>
              <a:off x="5328" y="1296"/>
              <a:ext cx="1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Line 18"/>
            <p:cNvSpPr>
              <a:spLocks noChangeShapeType="1"/>
            </p:cNvSpPr>
            <p:nvPr/>
          </p:nvSpPr>
          <p:spPr bwMode="auto">
            <a:xfrm>
              <a:off x="5424" y="1152"/>
              <a:ext cx="0" cy="9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Line 19"/>
            <p:cNvSpPr>
              <a:spLocks noChangeShapeType="1"/>
            </p:cNvSpPr>
            <p:nvPr/>
          </p:nvSpPr>
          <p:spPr bwMode="auto">
            <a:xfrm flipV="1">
              <a:off x="5424" y="1296"/>
              <a:ext cx="0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Line 20"/>
            <p:cNvSpPr>
              <a:spLocks noChangeShapeType="1"/>
            </p:cNvSpPr>
            <p:nvPr/>
          </p:nvSpPr>
          <p:spPr bwMode="auto">
            <a:xfrm flipV="1">
              <a:off x="4224" y="960"/>
              <a:ext cx="1056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Line 21"/>
            <p:cNvSpPr>
              <a:spLocks noChangeShapeType="1"/>
            </p:cNvSpPr>
            <p:nvPr/>
          </p:nvSpPr>
          <p:spPr bwMode="auto">
            <a:xfrm>
              <a:off x="4608" y="912"/>
              <a:ext cx="0" cy="38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Line 22"/>
            <p:cNvSpPr>
              <a:spLocks noChangeShapeType="1"/>
            </p:cNvSpPr>
            <p:nvPr/>
          </p:nvSpPr>
          <p:spPr bwMode="auto">
            <a:xfrm>
              <a:off x="4752" y="864"/>
              <a:ext cx="0" cy="38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Line 23"/>
            <p:cNvSpPr>
              <a:spLocks noChangeShapeType="1"/>
            </p:cNvSpPr>
            <p:nvPr/>
          </p:nvSpPr>
          <p:spPr bwMode="auto">
            <a:xfrm flipV="1">
              <a:off x="4944" y="816"/>
              <a:ext cx="0" cy="4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Line 24"/>
            <p:cNvSpPr>
              <a:spLocks noChangeShapeType="1"/>
            </p:cNvSpPr>
            <p:nvPr/>
          </p:nvSpPr>
          <p:spPr bwMode="auto">
            <a:xfrm>
              <a:off x="4704" y="1104"/>
              <a:ext cx="24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Line 25"/>
            <p:cNvSpPr>
              <a:spLocks noChangeShapeType="1"/>
            </p:cNvSpPr>
            <p:nvPr/>
          </p:nvSpPr>
          <p:spPr bwMode="auto">
            <a:xfrm>
              <a:off x="4608" y="1152"/>
              <a:ext cx="144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Line 27"/>
            <p:cNvSpPr>
              <a:spLocks noChangeShapeType="1"/>
            </p:cNvSpPr>
            <p:nvPr/>
          </p:nvSpPr>
          <p:spPr bwMode="auto">
            <a:xfrm flipV="1">
              <a:off x="4464" y="1008"/>
              <a:ext cx="144" cy="4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Line 28"/>
            <p:cNvSpPr>
              <a:spLocks noChangeShapeType="1"/>
            </p:cNvSpPr>
            <p:nvPr/>
          </p:nvSpPr>
          <p:spPr bwMode="auto">
            <a:xfrm flipH="1">
              <a:off x="4944" y="864"/>
              <a:ext cx="144" cy="4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3632" name="Object 29"/>
            <p:cNvGraphicFramePr>
              <a:graphicFrameLocks noChangeAspect="1"/>
            </p:cNvGraphicFramePr>
            <p:nvPr/>
          </p:nvGraphicFramePr>
          <p:xfrm>
            <a:off x="5526" y="1096"/>
            <a:ext cx="17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" name="Equation" r:id="rId3" imgW="126725" imgH="177415" progId="Equation.DSMT4">
                    <p:embed/>
                  </p:oleObj>
                </mc:Choice>
                <mc:Fallback>
                  <p:oleObj name="Equation" r:id="rId3" imgW="126725" imgH="17741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6" y="1096"/>
                          <a:ext cx="17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6577013" y="1601788"/>
            <a:ext cx="457200" cy="633412"/>
            <a:chOff x="5328" y="720"/>
            <a:chExt cx="288" cy="399"/>
          </a:xfrm>
        </p:grpSpPr>
        <p:sp>
          <p:nvSpPr>
            <p:cNvPr id="23616" name="AutoShape 32"/>
            <p:cNvSpPr>
              <a:spLocks noChangeArrowheads="1"/>
            </p:cNvSpPr>
            <p:nvPr/>
          </p:nvSpPr>
          <p:spPr bwMode="auto">
            <a:xfrm>
              <a:off x="5328" y="720"/>
              <a:ext cx="288" cy="384"/>
            </a:xfrm>
            <a:prstGeom prst="wedgeEllipseCallout">
              <a:avLst>
                <a:gd name="adj1" fmla="val -180208"/>
                <a:gd name="adj2" fmla="val 42190"/>
              </a:avLst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617" name="Object 33"/>
            <p:cNvGraphicFramePr>
              <a:graphicFrameLocks noChangeAspect="1"/>
            </p:cNvGraphicFramePr>
            <p:nvPr/>
          </p:nvGraphicFramePr>
          <p:xfrm>
            <a:off x="5406" y="746"/>
            <a:ext cx="181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4" name="Equation" r:id="rId5" imgW="203112" imgH="418918" progId="Equation.DSMT4">
                    <p:embed/>
                  </p:oleObj>
                </mc:Choice>
                <mc:Fallback>
                  <p:oleObj name="Equation" r:id="rId5" imgW="203112" imgH="418918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6" y="746"/>
                          <a:ext cx="181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6029325" y="3048000"/>
            <a:ext cx="506413" cy="598488"/>
            <a:chOff x="5040" y="1564"/>
            <a:chExt cx="319" cy="377"/>
          </a:xfrm>
        </p:grpSpPr>
        <p:sp>
          <p:nvSpPr>
            <p:cNvPr id="23614" name="AutoShape 35"/>
            <p:cNvSpPr>
              <a:spLocks noChangeArrowheads="1"/>
            </p:cNvSpPr>
            <p:nvPr/>
          </p:nvSpPr>
          <p:spPr bwMode="auto">
            <a:xfrm>
              <a:off x="5040" y="1632"/>
              <a:ext cx="288" cy="240"/>
            </a:xfrm>
            <a:prstGeom prst="wedgeEllipseCallout">
              <a:avLst>
                <a:gd name="adj1" fmla="val -147569"/>
                <a:gd name="adj2" fmla="val -257500"/>
              </a:avLst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615" name="Object 36"/>
            <p:cNvGraphicFramePr>
              <a:graphicFrameLocks noChangeAspect="1"/>
            </p:cNvGraphicFramePr>
            <p:nvPr/>
          </p:nvGraphicFramePr>
          <p:xfrm>
            <a:off x="5085" y="1564"/>
            <a:ext cx="274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5" name="Equation" r:id="rId7" imgW="203112" imgH="279279" progId="Equation.DSMT4">
                    <p:embed/>
                  </p:oleObj>
                </mc:Choice>
                <mc:Fallback>
                  <p:oleObj name="Equation" r:id="rId7" imgW="203112" imgH="279279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5" y="1564"/>
                          <a:ext cx="274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899" name="Object 75"/>
          <p:cNvGraphicFramePr>
            <a:graphicFrameLocks noChangeAspect="1"/>
          </p:cNvGraphicFramePr>
          <p:nvPr/>
        </p:nvGraphicFramePr>
        <p:xfrm>
          <a:off x="5072063" y="4500563"/>
          <a:ext cx="132556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Equation" r:id="rId9" imgW="1104900" imgH="596900" progId="Equation.DSMT4">
                  <p:embed/>
                </p:oleObj>
              </mc:Choice>
              <mc:Fallback>
                <p:oleObj name="Equation" r:id="rId9" imgW="1104900" imgH="59690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4500563"/>
                        <a:ext cx="1325562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900" name="Object 76"/>
          <p:cNvGraphicFramePr>
            <a:graphicFrameLocks noChangeAspect="1"/>
          </p:cNvGraphicFramePr>
          <p:nvPr/>
        </p:nvGraphicFramePr>
        <p:xfrm>
          <a:off x="5119688" y="5326063"/>
          <a:ext cx="11874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Equation" r:id="rId11" imgW="914400" imgH="596900" progId="Equation.DSMT4">
                  <p:embed/>
                </p:oleObj>
              </mc:Choice>
              <mc:Fallback>
                <p:oleObj name="Equation" r:id="rId11" imgW="914400" imgH="59690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5326063"/>
                        <a:ext cx="118745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86"/>
          <p:cNvGrpSpPr>
            <a:grpSpLocks/>
          </p:cNvGrpSpPr>
          <p:nvPr/>
        </p:nvGrpSpPr>
        <p:grpSpPr bwMode="auto">
          <a:xfrm>
            <a:off x="4032250" y="3756025"/>
            <a:ext cx="2103438" cy="566738"/>
            <a:chOff x="4032251" y="2771766"/>
            <a:chExt cx="2103462" cy="566092"/>
          </a:xfrm>
        </p:grpSpPr>
        <p:graphicFrame>
          <p:nvGraphicFramePr>
            <p:cNvPr id="23612" name="Object 78"/>
            <p:cNvGraphicFramePr>
              <a:graphicFrameLocks noChangeAspect="1"/>
            </p:cNvGraphicFramePr>
            <p:nvPr/>
          </p:nvGraphicFramePr>
          <p:xfrm>
            <a:off x="4937130" y="2771766"/>
            <a:ext cx="1198583" cy="51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8" name="Equation" r:id="rId13" imgW="647700" imgH="279400" progId="Equation.DSMT4">
                    <p:embed/>
                  </p:oleObj>
                </mc:Choice>
                <mc:Fallback>
                  <p:oleObj name="Equation" r:id="rId13" imgW="647700" imgH="27940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7130" y="2771766"/>
                          <a:ext cx="1198583" cy="514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13" name="Text Box 79"/>
            <p:cNvSpPr txBox="1">
              <a:spLocks noChangeArrowheads="1"/>
            </p:cNvSpPr>
            <p:nvPr/>
          </p:nvSpPr>
          <p:spPr bwMode="auto">
            <a:xfrm>
              <a:off x="4032251" y="2814638"/>
              <a:ext cx="7596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求：</a:t>
              </a:r>
            </a:p>
          </p:txBody>
        </p:sp>
      </p:grpSp>
      <p:sp>
        <p:nvSpPr>
          <p:cNvPr id="77904" name="Text Box 80"/>
          <p:cNvSpPr txBox="1">
            <a:spLocks noChangeArrowheads="1"/>
          </p:cNvSpPr>
          <p:nvPr/>
        </p:nvSpPr>
        <p:spPr bwMode="auto">
          <a:xfrm>
            <a:off x="4284663" y="4551363"/>
            <a:ext cx="615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解：</a:t>
            </a:r>
          </a:p>
        </p:txBody>
      </p:sp>
      <p:pic>
        <p:nvPicPr>
          <p:cNvPr id="77908" name="Picture 84" descr="光15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2198688"/>
            <a:ext cx="1600200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Text Box 85"/>
          <p:cNvSpPr txBox="1">
            <a:spLocks noChangeArrowheads="1"/>
          </p:cNvSpPr>
          <p:nvPr/>
        </p:nvSpPr>
        <p:spPr bwMode="auto">
          <a:xfrm>
            <a:off x="8761413" y="64008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9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13" name="组合 85"/>
          <p:cNvGrpSpPr>
            <a:grpSpLocks/>
          </p:cNvGrpSpPr>
          <p:nvPr/>
        </p:nvGrpSpPr>
        <p:grpSpPr bwMode="auto">
          <a:xfrm>
            <a:off x="5189538" y="1406525"/>
            <a:ext cx="803275" cy="719138"/>
            <a:chOff x="4937136" y="422241"/>
            <a:chExt cx="803264" cy="719172"/>
          </a:xfrm>
        </p:grpSpPr>
        <p:sp>
          <p:nvSpPr>
            <p:cNvPr id="23610" name="TextBox 81"/>
            <p:cNvSpPr txBox="1">
              <a:spLocks noChangeArrowheads="1"/>
            </p:cNvSpPr>
            <p:nvPr/>
          </p:nvSpPr>
          <p:spPr bwMode="auto">
            <a:xfrm>
              <a:off x="4937136" y="422241"/>
              <a:ext cx="4381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23611" name="TextBox 82"/>
            <p:cNvSpPr txBox="1">
              <a:spLocks noChangeArrowheads="1"/>
            </p:cNvSpPr>
            <p:nvPr/>
          </p:nvSpPr>
          <p:spPr bwMode="auto">
            <a:xfrm>
              <a:off x="5302250" y="617538"/>
              <a:ext cx="4381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l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85" name="圆角矩形 84"/>
          <p:cNvSpPr>
            <a:spLocks noChangeArrowheads="1"/>
          </p:cNvSpPr>
          <p:nvPr/>
        </p:nvSpPr>
        <p:spPr bwMode="auto">
          <a:xfrm>
            <a:off x="1193800" y="3508375"/>
            <a:ext cx="2524125" cy="29813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latin typeface="Times New Roman" panose="02020603050405020304" pitchFamily="18" charset="0"/>
            </a:endParaRPr>
          </a:p>
        </p:txBody>
      </p:sp>
      <p:pic>
        <p:nvPicPr>
          <p:cNvPr id="86" name="图片 8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5734050"/>
            <a:ext cx="130333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" name="Group 169"/>
          <p:cNvGrpSpPr>
            <a:grpSpLocks/>
          </p:cNvGrpSpPr>
          <p:nvPr/>
        </p:nvGrpSpPr>
        <p:grpSpPr bwMode="auto">
          <a:xfrm>
            <a:off x="1341438" y="3933825"/>
            <a:ext cx="2209800" cy="1524000"/>
            <a:chOff x="2640" y="528"/>
            <a:chExt cx="1392" cy="960"/>
          </a:xfrm>
        </p:grpSpPr>
        <p:sp>
          <p:nvSpPr>
            <p:cNvPr id="23594" name="Line 170"/>
            <p:cNvSpPr>
              <a:spLocks noChangeShapeType="1"/>
            </p:cNvSpPr>
            <p:nvPr/>
          </p:nvSpPr>
          <p:spPr bwMode="auto">
            <a:xfrm flipV="1">
              <a:off x="2976" y="528"/>
              <a:ext cx="105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Line 171"/>
            <p:cNvSpPr>
              <a:spLocks noChangeShapeType="1"/>
            </p:cNvSpPr>
            <p:nvPr/>
          </p:nvSpPr>
          <p:spPr bwMode="auto">
            <a:xfrm flipV="1">
              <a:off x="2640" y="960"/>
              <a:ext cx="110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Line 172"/>
            <p:cNvSpPr>
              <a:spLocks noChangeShapeType="1"/>
            </p:cNvSpPr>
            <p:nvPr/>
          </p:nvSpPr>
          <p:spPr bwMode="auto">
            <a:xfrm flipH="1">
              <a:off x="2640" y="816"/>
              <a:ext cx="33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Line 173"/>
            <p:cNvSpPr>
              <a:spLocks noChangeShapeType="1"/>
            </p:cNvSpPr>
            <p:nvPr/>
          </p:nvSpPr>
          <p:spPr bwMode="auto">
            <a:xfrm flipH="1">
              <a:off x="3744" y="528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Line 174"/>
            <p:cNvSpPr>
              <a:spLocks noChangeShapeType="1"/>
            </p:cNvSpPr>
            <p:nvPr/>
          </p:nvSpPr>
          <p:spPr bwMode="auto">
            <a:xfrm>
              <a:off x="2640" y="1248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Line 175"/>
            <p:cNvSpPr>
              <a:spLocks noChangeShapeType="1"/>
            </p:cNvSpPr>
            <p:nvPr/>
          </p:nvSpPr>
          <p:spPr bwMode="auto">
            <a:xfrm>
              <a:off x="3840" y="81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Line 176"/>
            <p:cNvSpPr>
              <a:spLocks noChangeShapeType="1"/>
            </p:cNvSpPr>
            <p:nvPr/>
          </p:nvSpPr>
          <p:spPr bwMode="auto">
            <a:xfrm flipH="1">
              <a:off x="3984" y="816"/>
              <a:ext cx="4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Line 177"/>
            <p:cNvSpPr>
              <a:spLocks noChangeShapeType="1"/>
            </p:cNvSpPr>
            <p:nvPr/>
          </p:nvSpPr>
          <p:spPr bwMode="auto">
            <a:xfrm flipH="1">
              <a:off x="3792" y="1152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Line 178"/>
            <p:cNvSpPr>
              <a:spLocks noChangeShapeType="1"/>
            </p:cNvSpPr>
            <p:nvPr/>
          </p:nvSpPr>
          <p:spPr bwMode="auto">
            <a:xfrm>
              <a:off x="2640" y="12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Line 179"/>
            <p:cNvSpPr>
              <a:spLocks noChangeShapeType="1"/>
            </p:cNvSpPr>
            <p:nvPr/>
          </p:nvSpPr>
          <p:spPr bwMode="auto">
            <a:xfrm>
              <a:off x="2640" y="1488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Line 180"/>
            <p:cNvSpPr>
              <a:spLocks noChangeShapeType="1"/>
            </p:cNvSpPr>
            <p:nvPr/>
          </p:nvSpPr>
          <p:spPr bwMode="auto">
            <a:xfrm>
              <a:off x="3792" y="12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Line 181"/>
            <p:cNvSpPr>
              <a:spLocks noChangeShapeType="1"/>
            </p:cNvSpPr>
            <p:nvPr/>
          </p:nvSpPr>
          <p:spPr bwMode="auto">
            <a:xfrm>
              <a:off x="4032" y="8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Line 182"/>
            <p:cNvSpPr>
              <a:spLocks noChangeShapeType="1"/>
            </p:cNvSpPr>
            <p:nvPr/>
          </p:nvSpPr>
          <p:spPr bwMode="auto">
            <a:xfrm flipV="1">
              <a:off x="3792" y="1104"/>
              <a:ext cx="24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Line 183"/>
            <p:cNvSpPr>
              <a:spLocks noChangeShapeType="1"/>
            </p:cNvSpPr>
            <p:nvPr/>
          </p:nvSpPr>
          <p:spPr bwMode="auto">
            <a:xfrm>
              <a:off x="3744" y="9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Arc 184"/>
            <p:cNvSpPr>
              <a:spLocks/>
            </p:cNvSpPr>
            <p:nvPr/>
          </p:nvSpPr>
          <p:spPr bwMode="auto">
            <a:xfrm>
              <a:off x="3840" y="960"/>
              <a:ext cx="152" cy="182"/>
            </a:xfrm>
            <a:custGeom>
              <a:avLst/>
              <a:gdLst>
                <a:gd name="T0" fmla="*/ 0 w 31510"/>
                <a:gd name="T1" fmla="*/ 0 h 25921"/>
                <a:gd name="T2" fmla="*/ 0 w 31510"/>
                <a:gd name="T3" fmla="*/ 0 h 25921"/>
                <a:gd name="T4" fmla="*/ 0 w 31510"/>
                <a:gd name="T5" fmla="*/ 0 h 259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510" h="25921" fill="none" extrusionOk="0">
                  <a:moveTo>
                    <a:pt x="31073" y="-1"/>
                  </a:moveTo>
                  <a:cubicBezTo>
                    <a:pt x="31363" y="1421"/>
                    <a:pt x="31510" y="2869"/>
                    <a:pt x="31510" y="4321"/>
                  </a:cubicBezTo>
                  <a:cubicBezTo>
                    <a:pt x="31510" y="16250"/>
                    <a:pt x="21839" y="25921"/>
                    <a:pt x="9910" y="25921"/>
                  </a:cubicBezTo>
                  <a:cubicBezTo>
                    <a:pt x="6461" y="25921"/>
                    <a:pt x="3063" y="25095"/>
                    <a:pt x="0" y="23513"/>
                  </a:cubicBezTo>
                </a:path>
                <a:path w="31510" h="25921" stroke="0" extrusionOk="0">
                  <a:moveTo>
                    <a:pt x="31073" y="-1"/>
                  </a:moveTo>
                  <a:cubicBezTo>
                    <a:pt x="31363" y="1421"/>
                    <a:pt x="31510" y="2869"/>
                    <a:pt x="31510" y="4321"/>
                  </a:cubicBezTo>
                  <a:cubicBezTo>
                    <a:pt x="31510" y="16250"/>
                    <a:pt x="21839" y="25921"/>
                    <a:pt x="9910" y="25921"/>
                  </a:cubicBezTo>
                  <a:cubicBezTo>
                    <a:pt x="6461" y="25921"/>
                    <a:pt x="3063" y="25095"/>
                    <a:pt x="0" y="23513"/>
                  </a:cubicBezTo>
                  <a:lnTo>
                    <a:pt x="9910" y="4321"/>
                  </a:lnTo>
                  <a:lnTo>
                    <a:pt x="31073" y="-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Line 185"/>
            <p:cNvSpPr>
              <a:spLocks noChangeShapeType="1"/>
            </p:cNvSpPr>
            <p:nvPr/>
          </p:nvSpPr>
          <p:spPr bwMode="auto">
            <a:xfrm>
              <a:off x="3072" y="1152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" name="Group 186"/>
          <p:cNvGrpSpPr>
            <a:grpSpLocks/>
          </p:cNvGrpSpPr>
          <p:nvPr/>
        </p:nvGrpSpPr>
        <p:grpSpPr bwMode="auto">
          <a:xfrm>
            <a:off x="1773238" y="4143375"/>
            <a:ext cx="1143000" cy="798513"/>
            <a:chOff x="2976" y="2108"/>
            <a:chExt cx="720" cy="532"/>
          </a:xfrm>
        </p:grpSpPr>
        <p:grpSp>
          <p:nvGrpSpPr>
            <p:cNvPr id="23582" name="Group 187"/>
            <p:cNvGrpSpPr>
              <a:grpSpLocks/>
            </p:cNvGrpSpPr>
            <p:nvPr/>
          </p:nvGrpSpPr>
          <p:grpSpPr bwMode="auto">
            <a:xfrm>
              <a:off x="2976" y="2208"/>
              <a:ext cx="288" cy="432"/>
              <a:chOff x="3840" y="2064"/>
              <a:chExt cx="247" cy="432"/>
            </a:xfrm>
          </p:grpSpPr>
          <p:sp>
            <p:nvSpPr>
              <p:cNvPr id="23591" name="Line 188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Line 189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Arc 190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83" name="Group 191"/>
            <p:cNvGrpSpPr>
              <a:grpSpLocks/>
            </p:cNvGrpSpPr>
            <p:nvPr/>
          </p:nvGrpSpPr>
          <p:grpSpPr bwMode="auto">
            <a:xfrm>
              <a:off x="3216" y="2160"/>
              <a:ext cx="240" cy="432"/>
              <a:chOff x="3840" y="2064"/>
              <a:chExt cx="247" cy="432"/>
            </a:xfrm>
          </p:grpSpPr>
          <p:sp>
            <p:nvSpPr>
              <p:cNvPr id="23588" name="Line 192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9" name="Line 193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0" name="Arc 194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84" name="Group 195"/>
            <p:cNvGrpSpPr>
              <a:grpSpLocks/>
            </p:cNvGrpSpPr>
            <p:nvPr/>
          </p:nvGrpSpPr>
          <p:grpSpPr bwMode="auto">
            <a:xfrm>
              <a:off x="3456" y="2108"/>
              <a:ext cx="240" cy="383"/>
              <a:chOff x="3840" y="2064"/>
              <a:chExt cx="247" cy="432"/>
            </a:xfrm>
          </p:grpSpPr>
          <p:sp>
            <p:nvSpPr>
              <p:cNvPr id="23585" name="Line 196"/>
              <p:cNvSpPr>
                <a:spLocks noChangeShapeType="1"/>
              </p:cNvSpPr>
              <p:nvPr/>
            </p:nvSpPr>
            <p:spPr bwMode="auto">
              <a:xfrm flipH="1">
                <a:off x="3984" y="2064"/>
                <a:ext cx="103" cy="15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6" name="Line 197"/>
              <p:cNvSpPr>
                <a:spLocks noChangeShapeType="1"/>
              </p:cNvSpPr>
              <p:nvPr/>
            </p:nvSpPr>
            <p:spPr bwMode="auto">
              <a:xfrm flipH="1">
                <a:off x="3840" y="2382"/>
                <a:ext cx="82" cy="11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Arc 198"/>
              <p:cNvSpPr>
                <a:spLocks/>
              </p:cNvSpPr>
              <p:nvPr/>
            </p:nvSpPr>
            <p:spPr bwMode="auto">
              <a:xfrm>
                <a:off x="3888" y="2208"/>
                <a:ext cx="118" cy="199"/>
              </a:xfrm>
              <a:custGeom>
                <a:avLst/>
                <a:gdLst>
                  <a:gd name="T0" fmla="*/ 0 w 22599"/>
                  <a:gd name="T1" fmla="*/ 0 h 36514"/>
                  <a:gd name="T2" fmla="*/ 0 w 22599"/>
                  <a:gd name="T3" fmla="*/ 0 h 36514"/>
                  <a:gd name="T4" fmla="*/ 0 w 22599"/>
                  <a:gd name="T5" fmla="*/ 0 h 365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599" h="36514" fill="none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</a:path>
                  <a:path w="22599" h="36514" stroke="0" extrusionOk="0">
                    <a:moveTo>
                      <a:pt x="5975" y="36514"/>
                    </a:moveTo>
                    <a:cubicBezTo>
                      <a:pt x="2140" y="32496"/>
                      <a:pt x="0" y="27154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933" y="0"/>
                      <a:pt x="22266" y="7"/>
                      <a:pt x="22598" y="23"/>
                    </a:cubicBezTo>
                    <a:lnTo>
                      <a:pt x="21600" y="21600"/>
                    </a:lnTo>
                    <a:lnTo>
                      <a:pt x="5975" y="36514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7" name="Group 199"/>
          <p:cNvGrpSpPr>
            <a:grpSpLocks/>
          </p:cNvGrpSpPr>
          <p:nvPr/>
        </p:nvGrpSpPr>
        <p:grpSpPr bwMode="auto">
          <a:xfrm>
            <a:off x="1874838" y="3629025"/>
            <a:ext cx="1143000" cy="990600"/>
            <a:chOff x="2976" y="336"/>
            <a:chExt cx="720" cy="624"/>
          </a:xfrm>
        </p:grpSpPr>
        <p:pic>
          <p:nvPicPr>
            <p:cNvPr id="23575" name="图片 11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3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76" name="Line 201"/>
            <p:cNvSpPr>
              <a:spLocks noChangeShapeType="1"/>
            </p:cNvSpPr>
            <p:nvPr/>
          </p:nvSpPr>
          <p:spPr bwMode="auto">
            <a:xfrm flipV="1">
              <a:off x="2976" y="480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7" name="Line 202"/>
            <p:cNvSpPr>
              <a:spLocks noChangeShapeType="1"/>
            </p:cNvSpPr>
            <p:nvPr/>
          </p:nvSpPr>
          <p:spPr bwMode="auto">
            <a:xfrm flipV="1">
              <a:off x="3168" y="4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78" name="图片 1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336"/>
              <a:ext cx="114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79" name="Line 204"/>
            <p:cNvSpPr>
              <a:spLocks noChangeShapeType="1"/>
            </p:cNvSpPr>
            <p:nvPr/>
          </p:nvSpPr>
          <p:spPr bwMode="auto">
            <a:xfrm flipV="1">
              <a:off x="3024" y="5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0" name="Line 205"/>
            <p:cNvSpPr>
              <a:spLocks noChangeShapeType="1"/>
            </p:cNvSpPr>
            <p:nvPr/>
          </p:nvSpPr>
          <p:spPr bwMode="auto">
            <a:xfrm flipH="1">
              <a:off x="3504" y="432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1" name="Line 206"/>
            <p:cNvSpPr>
              <a:spLocks noChangeShapeType="1"/>
            </p:cNvSpPr>
            <p:nvPr/>
          </p:nvSpPr>
          <p:spPr bwMode="auto">
            <a:xfrm flipV="1">
              <a:off x="3408" y="384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25" name="图片 1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5446713"/>
            <a:ext cx="7715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3572" name="Group 148"/>
          <p:cNvGrpSpPr>
            <a:grpSpLocks/>
          </p:cNvGrpSpPr>
          <p:nvPr/>
        </p:nvGrpSpPr>
        <p:grpSpPr bwMode="auto">
          <a:xfrm>
            <a:off x="5773738" y="163513"/>
            <a:ext cx="3238500" cy="825500"/>
            <a:chOff x="3198" y="119"/>
            <a:chExt cx="2040" cy="520"/>
          </a:xfrm>
        </p:grpSpPr>
        <p:pic>
          <p:nvPicPr>
            <p:cNvPr id="23573" name="图片 88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19"/>
              <a:ext cx="1542" cy="520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574" name="Picture 150" descr="dov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40" y="119"/>
              <a:ext cx="498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7904" grpId="0" autoUpdateAnimBg="0"/>
      <p:bldP spid="8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738188" y="5181600"/>
            <a:ext cx="5832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复色光入射得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彩色条纹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611188" y="225425"/>
            <a:ext cx="3238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注意：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187450" y="2600325"/>
            <a:ext cx="3348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楷体_GB2312"/>
                <a:cs typeface="楷体_GB2312"/>
              </a:rPr>
              <a:t>*</a:t>
            </a:r>
            <a:r>
              <a:rPr kumimoji="1" lang="en-US" altLang="zh-CN" sz="1800" b="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1187450" y="4076700"/>
            <a:ext cx="4038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楷体_GB2312"/>
                <a:cs typeface="楷体_GB2312"/>
              </a:rPr>
              <a:t>*</a:t>
            </a:r>
            <a:r>
              <a:rPr kumimoji="1" lang="en-US" altLang="zh-CN" sz="1800" b="0"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处</a:t>
            </a:r>
            <a:r>
              <a:rPr kumimoji="1" lang="zh-CN" altLang="zh-CN" sz="2800">
                <a:latin typeface="Times New Roman" panose="02020603050405020304" pitchFamily="18" charset="0"/>
              </a:rPr>
              <a:t>不一定是暗纹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pic>
        <p:nvPicPr>
          <p:cNvPr id="78854" name="Picture 6" descr="光15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7463" y="3246438"/>
            <a:ext cx="3636962" cy="3295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1150938" y="1844675"/>
            <a:ext cx="7921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1187450" y="3281363"/>
            <a:ext cx="10810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</a:rPr>
              <a:t>*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631950" y="3213100"/>
            <a:ext cx="1931988" cy="828675"/>
            <a:chOff x="1028" y="2024"/>
            <a:chExt cx="1217" cy="522"/>
          </a:xfrm>
        </p:grpSpPr>
        <p:graphicFrame>
          <p:nvGraphicFramePr>
            <p:cNvPr id="24596" name="Object 14"/>
            <p:cNvGraphicFramePr>
              <a:graphicFrameLocks noChangeAspect="1"/>
            </p:cNvGraphicFramePr>
            <p:nvPr/>
          </p:nvGraphicFramePr>
          <p:xfrm>
            <a:off x="1028" y="2024"/>
            <a:ext cx="1217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8" name="Equation" r:id="rId4" imgW="1054100" imgH="419100" progId="Equation.DSMT4">
                    <p:embed/>
                  </p:oleObj>
                </mc:Choice>
                <mc:Fallback>
                  <p:oleObj name="Equation" r:id="rId4" imgW="1054100" imgH="419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8" y="2024"/>
                          <a:ext cx="1217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7" name="Rectangle 15"/>
            <p:cNvSpPr>
              <a:spLocks noChangeArrowheads="1"/>
            </p:cNvSpPr>
            <p:nvPr/>
          </p:nvSpPr>
          <p:spPr bwMode="auto">
            <a:xfrm>
              <a:off x="1564" y="2219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</a:p>
          </p:txBody>
        </p:sp>
      </p:grpSp>
      <p:sp>
        <p:nvSpPr>
          <p:cNvPr id="78865" name="Text Box 17"/>
          <p:cNvSpPr txBox="1">
            <a:spLocks noChangeArrowheads="1"/>
          </p:cNvSpPr>
          <p:nvPr/>
        </p:nvSpPr>
        <p:spPr bwMode="auto">
          <a:xfrm>
            <a:off x="719138" y="873125"/>
            <a:ext cx="83502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以上讨论的是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空气隙劈尖</a:t>
            </a:r>
            <a:r>
              <a:rPr kumimoji="1" lang="zh-CN" altLang="en-US" sz="2800">
                <a:latin typeface="Times New Roman" panose="02020603050405020304" pitchFamily="18" charset="0"/>
              </a:rPr>
              <a:t>，若是其它情况，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 相应公式另写。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517650" y="1727200"/>
            <a:ext cx="6483350" cy="1030288"/>
            <a:chOff x="888" y="317"/>
            <a:chExt cx="4084" cy="649"/>
          </a:xfrm>
        </p:grpSpPr>
        <p:graphicFrame>
          <p:nvGraphicFramePr>
            <p:cNvPr id="24589" name="Object 20"/>
            <p:cNvGraphicFramePr>
              <a:graphicFrameLocks noChangeAspect="1"/>
            </p:cNvGraphicFramePr>
            <p:nvPr/>
          </p:nvGraphicFramePr>
          <p:xfrm>
            <a:off x="888" y="343"/>
            <a:ext cx="1445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9" name="Equation" r:id="rId6" imgW="2108200" imgH="673100" progId="Equation.DSMT4">
                    <p:embed/>
                  </p:oleObj>
                </mc:Choice>
                <mc:Fallback>
                  <p:oleObj name="Equation" r:id="rId6" imgW="2108200" imgH="6731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" y="343"/>
                          <a:ext cx="1445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590" name="Group 21"/>
            <p:cNvGrpSpPr>
              <a:grpSpLocks/>
            </p:cNvGrpSpPr>
            <p:nvPr/>
          </p:nvGrpSpPr>
          <p:grpSpPr bwMode="auto">
            <a:xfrm>
              <a:off x="2358" y="317"/>
              <a:ext cx="2614" cy="649"/>
              <a:chOff x="1610" y="3234"/>
              <a:chExt cx="2559" cy="620"/>
            </a:xfrm>
          </p:grpSpPr>
          <p:sp>
            <p:nvSpPr>
              <p:cNvPr id="24591" name="AutoShape 22"/>
              <p:cNvSpPr>
                <a:spLocks/>
              </p:cNvSpPr>
              <p:nvPr/>
            </p:nvSpPr>
            <p:spPr bwMode="auto">
              <a:xfrm>
                <a:off x="1610" y="3271"/>
                <a:ext cx="91" cy="431"/>
              </a:xfrm>
              <a:prstGeom prst="leftBrace">
                <a:avLst>
                  <a:gd name="adj1" fmla="val 39469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4592" name="Object 23"/>
              <p:cNvGraphicFramePr>
                <a:graphicFrameLocks noChangeAspect="1"/>
              </p:cNvGraphicFramePr>
              <p:nvPr/>
            </p:nvGraphicFramePr>
            <p:xfrm>
              <a:off x="2653" y="3234"/>
              <a:ext cx="147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00" name="Equation" r:id="rId8" imgW="1916868" imgH="304668" progId="Equation.DSMT4">
                      <p:embed/>
                    </p:oleObj>
                  </mc:Choice>
                  <mc:Fallback>
                    <p:oleObj name="Equation" r:id="rId8" imgW="1916868" imgH="304668" progId="Equation.DSMT4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3" y="3234"/>
                            <a:ext cx="1474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3" name="Object 24"/>
              <p:cNvGraphicFramePr>
                <a:graphicFrameLocks noChangeAspect="1"/>
              </p:cNvGraphicFramePr>
              <p:nvPr/>
            </p:nvGraphicFramePr>
            <p:xfrm>
              <a:off x="1760" y="3246"/>
              <a:ext cx="292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01" name="Equation" r:id="rId10" imgW="406224" imgH="279279" progId="Equation.DSMT4">
                      <p:embed/>
                    </p:oleObj>
                  </mc:Choice>
                  <mc:Fallback>
                    <p:oleObj name="Equation" r:id="rId10" imgW="406224" imgH="279279" progId="Equation.DSMT4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0" y="3246"/>
                            <a:ext cx="292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4" name="Object 25"/>
              <p:cNvGraphicFramePr>
                <a:graphicFrameLocks noChangeAspect="1"/>
              </p:cNvGraphicFramePr>
              <p:nvPr/>
            </p:nvGraphicFramePr>
            <p:xfrm>
              <a:off x="1722" y="3450"/>
              <a:ext cx="749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02" name="Equation" r:id="rId12" imgW="1371600" imgH="673100" progId="Equation.DSMT4">
                      <p:embed/>
                    </p:oleObj>
                  </mc:Choice>
                  <mc:Fallback>
                    <p:oleObj name="Equation" r:id="rId12" imgW="1371600" imgH="67310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2" y="3450"/>
                            <a:ext cx="749" cy="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5" name="Object 26"/>
              <p:cNvGraphicFramePr>
                <a:graphicFrameLocks noChangeAspect="1"/>
              </p:cNvGraphicFramePr>
              <p:nvPr/>
            </p:nvGraphicFramePr>
            <p:xfrm>
              <a:off x="2640" y="3547"/>
              <a:ext cx="1529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03" name="Equation" r:id="rId14" imgW="2019300" imgH="304800" progId="Equation.DSMT4">
                      <p:embed/>
                    </p:oleObj>
                  </mc:Choice>
                  <mc:Fallback>
                    <p:oleObj name="Equation" r:id="rId14" imgW="2019300" imgH="304800" progId="Equation.DSMT4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0" y="3547"/>
                            <a:ext cx="1529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4588" name="Text Box 30"/>
          <p:cNvSpPr txBox="1">
            <a:spLocks noChangeArrowheads="1"/>
          </p:cNvSpPr>
          <p:nvPr/>
        </p:nvSpPr>
        <p:spPr bwMode="auto">
          <a:xfrm>
            <a:off x="8661400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10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utoUpdateAnimBg="0"/>
      <p:bldP spid="78851" grpId="0" autoUpdateAnimBg="0"/>
      <p:bldP spid="78852" grpId="0" autoUpdateAnimBg="0"/>
      <p:bldP spid="78853" grpId="0" autoUpdateAnimBg="0"/>
      <p:bldP spid="78859" grpId="0" autoUpdateAnimBg="0"/>
      <p:bldP spid="78860" grpId="0" autoUpdateAnimBg="0"/>
      <p:bldP spid="7886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79375" y="106363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4.1 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等倾干涉</a:t>
            </a:r>
          </a:p>
        </p:txBody>
      </p:sp>
      <p:sp>
        <p:nvSpPr>
          <p:cNvPr id="64515" name="Oval 3"/>
          <p:cNvSpPr>
            <a:spLocks noChangeArrowheads="1"/>
          </p:cNvSpPr>
          <p:nvPr/>
        </p:nvSpPr>
        <p:spPr bwMode="auto">
          <a:xfrm>
            <a:off x="3635375" y="1181100"/>
            <a:ext cx="15367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>
            <a:off x="4284663" y="1325563"/>
            <a:ext cx="1430337" cy="1393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V="1">
            <a:off x="5715000" y="1042988"/>
            <a:ext cx="1676400" cy="16764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6732588" y="1109663"/>
            <a:ext cx="2133600" cy="1587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7596188" y="604838"/>
            <a:ext cx="1295400" cy="1587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08850" y="584200"/>
            <a:ext cx="990600" cy="509588"/>
            <a:chOff x="4656" y="144"/>
            <a:chExt cx="624" cy="432"/>
          </a:xfrm>
        </p:grpSpPr>
        <p:sp>
          <p:nvSpPr>
            <p:cNvPr id="5185" name="Line 9"/>
            <p:cNvSpPr>
              <a:spLocks noChangeShapeType="1"/>
            </p:cNvSpPr>
            <p:nvPr/>
          </p:nvSpPr>
          <p:spPr bwMode="auto">
            <a:xfrm flipV="1">
              <a:off x="4656" y="144"/>
              <a:ext cx="624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6" name="Line 10"/>
            <p:cNvSpPr>
              <a:spLocks noChangeShapeType="1"/>
            </p:cNvSpPr>
            <p:nvPr/>
          </p:nvSpPr>
          <p:spPr bwMode="auto">
            <a:xfrm flipV="1">
              <a:off x="5280" y="144"/>
              <a:ext cx="0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24" name="Line 12"/>
          <p:cNvSpPr>
            <a:spLocks noChangeShapeType="1"/>
          </p:cNvSpPr>
          <p:nvPr/>
        </p:nvSpPr>
        <p:spPr bwMode="auto">
          <a:xfrm flipH="1" flipV="1">
            <a:off x="6248400" y="2262188"/>
            <a:ext cx="457200" cy="45720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527" name="Arc 15"/>
          <p:cNvSpPr>
            <a:spLocks/>
          </p:cNvSpPr>
          <p:nvPr/>
        </p:nvSpPr>
        <p:spPr bwMode="auto">
          <a:xfrm>
            <a:off x="5486400" y="2338388"/>
            <a:ext cx="533400" cy="152400"/>
          </a:xfrm>
          <a:custGeom>
            <a:avLst/>
            <a:gdLst>
              <a:gd name="T0" fmla="*/ 0 w 21511"/>
              <a:gd name="T1" fmla="*/ 2147483646 h 17905"/>
              <a:gd name="T2" fmla="*/ 2147483646 w 21511"/>
              <a:gd name="T3" fmla="*/ 0 h 17905"/>
              <a:gd name="T4" fmla="*/ 2147483646 w 21511"/>
              <a:gd name="T5" fmla="*/ 2147483646 h 17905"/>
              <a:gd name="T6" fmla="*/ 0 60000 65536"/>
              <a:gd name="T7" fmla="*/ 0 60000 65536"/>
              <a:gd name="T8" fmla="*/ 0 60000 65536"/>
              <a:gd name="T9" fmla="*/ 0 w 21511"/>
              <a:gd name="T10" fmla="*/ 0 h 17905"/>
              <a:gd name="T11" fmla="*/ 21511 w 21511"/>
              <a:gd name="T12" fmla="*/ 17905 h 17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11" h="17905" fill="none" extrusionOk="0">
                <a:moveTo>
                  <a:pt x="-1" y="15948"/>
                </a:moveTo>
                <a:cubicBezTo>
                  <a:pt x="587" y="9485"/>
                  <a:pt x="4049" y="3629"/>
                  <a:pt x="9429" y="-1"/>
                </a:cubicBezTo>
              </a:path>
              <a:path w="21511" h="17905" stroke="0" extrusionOk="0">
                <a:moveTo>
                  <a:pt x="-1" y="15948"/>
                </a:moveTo>
                <a:cubicBezTo>
                  <a:pt x="587" y="9485"/>
                  <a:pt x="4049" y="3629"/>
                  <a:pt x="9429" y="-1"/>
                </a:cubicBezTo>
                <a:lnTo>
                  <a:pt x="21511" y="17905"/>
                </a:lnTo>
                <a:lnTo>
                  <a:pt x="-1" y="15948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Rectangle 19"/>
          <p:cNvSpPr>
            <a:spLocks noChangeArrowheads="1"/>
          </p:cNvSpPr>
          <p:nvPr/>
        </p:nvSpPr>
        <p:spPr bwMode="auto">
          <a:xfrm>
            <a:off x="373063" y="727075"/>
            <a:ext cx="2665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4.1.1 </a:t>
            </a:r>
            <a:r>
              <a:rPr kumimoji="1" lang="zh-CN" altLang="en-US" sz="2800">
                <a:latin typeface="Times New Roman" panose="02020603050405020304" pitchFamily="18" charset="0"/>
              </a:rPr>
              <a:t>明暗条件</a:t>
            </a:r>
          </a:p>
        </p:txBody>
      </p:sp>
      <p:graphicFrame>
        <p:nvGraphicFramePr>
          <p:cNvPr id="64537" name="Object 25"/>
          <p:cNvGraphicFramePr>
            <a:graphicFrameLocks noChangeAspect="1"/>
          </p:cNvGraphicFramePr>
          <p:nvPr/>
        </p:nvGraphicFramePr>
        <p:xfrm>
          <a:off x="774700" y="2881313"/>
          <a:ext cx="33797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3" imgW="3746500" imgH="736600" progId="Equation.DSMT4">
                  <p:embed/>
                </p:oleObj>
              </mc:Choice>
              <mc:Fallback>
                <p:oleObj name="Equation" r:id="rId3" imgW="3746500" imgH="736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2881313"/>
                        <a:ext cx="337978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1" name="Object 29"/>
          <p:cNvGraphicFramePr>
            <a:graphicFrameLocks noChangeAspect="1"/>
          </p:cNvGraphicFramePr>
          <p:nvPr/>
        </p:nvGraphicFramePr>
        <p:xfrm>
          <a:off x="730250" y="3571875"/>
          <a:ext cx="3883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5" imgW="3086100" imgH="863600" progId="Equation.DSMT4">
                  <p:embed/>
                </p:oleObj>
              </mc:Choice>
              <mc:Fallback>
                <p:oleObj name="Equation" r:id="rId5" imgW="3086100" imgH="863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3571875"/>
                        <a:ext cx="38830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2" name="Object 30"/>
          <p:cNvGraphicFramePr>
            <a:graphicFrameLocks noChangeAspect="1"/>
          </p:cNvGraphicFramePr>
          <p:nvPr/>
        </p:nvGraphicFramePr>
        <p:xfrm>
          <a:off x="738188" y="4668838"/>
          <a:ext cx="254793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7" imgW="1968500" imgH="723900" progId="Equation.DSMT4">
                  <p:embed/>
                </p:oleObj>
              </mc:Choice>
              <mc:Fallback>
                <p:oleObj name="Equation" r:id="rId7" imgW="1968500" imgH="723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4668838"/>
                        <a:ext cx="254793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3" name="Object 31"/>
          <p:cNvGraphicFramePr>
            <a:graphicFrameLocks noChangeAspect="1"/>
          </p:cNvGraphicFramePr>
          <p:nvPr/>
        </p:nvGraphicFramePr>
        <p:xfrm>
          <a:off x="549275" y="5591175"/>
          <a:ext cx="33083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9" imgW="2679700" imgH="723900" progId="Equation.DSMT4">
                  <p:embed/>
                </p:oleObj>
              </mc:Choice>
              <mc:Fallback>
                <p:oleObj name="Equation" r:id="rId9" imgW="2679700" imgH="7239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5591175"/>
                        <a:ext cx="33083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4900613" y="4414838"/>
            <a:ext cx="3090862" cy="555625"/>
            <a:chOff x="3365" y="2607"/>
            <a:chExt cx="1947" cy="350"/>
          </a:xfrm>
        </p:grpSpPr>
        <p:sp>
          <p:nvSpPr>
            <p:cNvPr id="5174" name="Rectangle 33"/>
            <p:cNvSpPr>
              <a:spLocks noChangeArrowheads="1"/>
            </p:cNvSpPr>
            <p:nvPr/>
          </p:nvSpPr>
          <p:spPr bwMode="auto">
            <a:xfrm>
              <a:off x="5232" y="2634"/>
              <a:ext cx="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Times New Roman" panose="02020603050405020304" pitchFamily="18" charset="0"/>
                </a:rPr>
                <a:t>)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75" name="Rectangle 34"/>
            <p:cNvSpPr>
              <a:spLocks noChangeArrowheads="1"/>
            </p:cNvSpPr>
            <p:nvPr/>
          </p:nvSpPr>
          <p:spPr bwMode="auto">
            <a:xfrm>
              <a:off x="4784" y="2634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Times New Roman" panose="02020603050405020304" pitchFamily="18" charset="0"/>
                </a:rPr>
                <a:t>sin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76" name="Rectangle 35"/>
            <p:cNvSpPr>
              <a:spLocks noChangeArrowheads="1"/>
            </p:cNvSpPr>
            <p:nvPr/>
          </p:nvSpPr>
          <p:spPr bwMode="auto">
            <a:xfrm>
              <a:off x="3982" y="2634"/>
              <a:ext cx="2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Times New Roman" panose="02020603050405020304" pitchFamily="18" charset="0"/>
                </a:rPr>
                <a:t>sin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77" name="Rectangle 36"/>
            <p:cNvSpPr>
              <a:spLocks noChangeArrowheads="1"/>
            </p:cNvSpPr>
            <p:nvPr/>
          </p:nvSpPr>
          <p:spPr bwMode="auto">
            <a:xfrm>
              <a:off x="3656" y="2634"/>
              <a:ext cx="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Times New Roman" panose="02020603050405020304" pitchFamily="18" charset="0"/>
                </a:rPr>
                <a:t>(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78" name="Rectangle 37"/>
            <p:cNvSpPr>
              <a:spLocks noChangeArrowheads="1"/>
            </p:cNvSpPr>
            <p:nvPr/>
          </p:nvSpPr>
          <p:spPr bwMode="auto">
            <a:xfrm>
              <a:off x="3865" y="276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79" name="Rectangle 38"/>
            <p:cNvSpPr>
              <a:spLocks noChangeArrowheads="1"/>
            </p:cNvSpPr>
            <p:nvPr/>
          </p:nvSpPr>
          <p:spPr bwMode="auto">
            <a:xfrm>
              <a:off x="5112" y="2607"/>
              <a:ext cx="1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i="1">
                  <a:latin typeface="Symbol" panose="05050102010706020507" pitchFamily="18" charset="2"/>
                </a:rPr>
                <a:t>g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5180" name="Rectangle 39"/>
            <p:cNvSpPr>
              <a:spLocks noChangeArrowheads="1"/>
            </p:cNvSpPr>
            <p:nvPr/>
          </p:nvSpPr>
          <p:spPr bwMode="auto">
            <a:xfrm>
              <a:off x="4439" y="2607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Symbol" panose="05050102010706020507" pitchFamily="18" charset="2"/>
                </a:rPr>
                <a:t>=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81" name="Rectangle 40"/>
            <p:cNvSpPr>
              <a:spLocks noChangeArrowheads="1"/>
            </p:cNvSpPr>
            <p:nvPr/>
          </p:nvSpPr>
          <p:spPr bwMode="auto">
            <a:xfrm>
              <a:off x="3365" y="2607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>
                  <a:latin typeface="Symbol" panose="05050102010706020507" pitchFamily="18" charset="2"/>
                </a:rPr>
                <a:t>Þ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82" name="Rectangle 41"/>
            <p:cNvSpPr>
              <a:spLocks noChangeArrowheads="1"/>
            </p:cNvSpPr>
            <p:nvPr/>
          </p:nvSpPr>
          <p:spPr bwMode="auto">
            <a:xfrm>
              <a:off x="4633" y="2634"/>
              <a:ext cx="1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i="1">
                  <a:latin typeface="Times New Roman" panose="02020603050405020304" pitchFamily="18" charset="0"/>
                </a:rPr>
                <a:t>n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83" name="Rectangle 42"/>
            <p:cNvSpPr>
              <a:spLocks noChangeArrowheads="1"/>
            </p:cNvSpPr>
            <p:nvPr/>
          </p:nvSpPr>
          <p:spPr bwMode="auto">
            <a:xfrm>
              <a:off x="4306" y="2634"/>
              <a:ext cx="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i="1">
                  <a:latin typeface="Times New Roman" panose="02020603050405020304" pitchFamily="18" charset="0"/>
                </a:rPr>
                <a:t>i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5184" name="Rectangle 43"/>
            <p:cNvSpPr>
              <a:spLocks noChangeArrowheads="1"/>
            </p:cNvSpPr>
            <p:nvPr/>
          </p:nvSpPr>
          <p:spPr bwMode="auto">
            <a:xfrm>
              <a:off x="3746" y="2634"/>
              <a:ext cx="1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i="1">
                  <a:latin typeface="Times New Roman" panose="02020603050405020304" pitchFamily="18" charset="0"/>
                </a:rPr>
                <a:t>n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4556" name="Object 44"/>
          <p:cNvGraphicFramePr>
            <a:graphicFrameLocks noChangeAspect="1"/>
          </p:cNvGraphicFramePr>
          <p:nvPr/>
        </p:nvGraphicFramePr>
        <p:xfrm>
          <a:off x="738188" y="2187575"/>
          <a:ext cx="876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11" imgW="761669" imgH="279279" progId="Equation.DSMT4">
                  <p:embed/>
                </p:oleObj>
              </mc:Choice>
              <mc:Fallback>
                <p:oleObj name="Equation" r:id="rId11" imgW="761669" imgH="279279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187575"/>
                        <a:ext cx="8763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59" name="Object 47"/>
          <p:cNvGraphicFramePr>
            <a:graphicFrameLocks noChangeAspect="1"/>
          </p:cNvGraphicFramePr>
          <p:nvPr/>
        </p:nvGraphicFramePr>
        <p:xfrm>
          <a:off x="1325563" y="1608138"/>
          <a:ext cx="134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13" imgW="1218671" imgH="266584" progId="Equation.DSMT4">
                  <p:embed/>
                </p:oleObj>
              </mc:Choice>
              <mc:Fallback>
                <p:oleObj name="Equation" r:id="rId13" imgW="1218671" imgH="266584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608138"/>
                        <a:ext cx="13477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60" name="Object 48"/>
          <p:cNvGraphicFramePr>
            <a:graphicFrameLocks noChangeAspect="1"/>
          </p:cNvGraphicFramePr>
          <p:nvPr/>
        </p:nvGraphicFramePr>
        <p:xfrm>
          <a:off x="2700338" y="1571625"/>
          <a:ext cx="117792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15" imgW="1028254" imgH="342751" progId="Equation.DSMT4">
                  <p:embed/>
                </p:oleObj>
              </mc:Choice>
              <mc:Fallback>
                <p:oleObj name="Equation" r:id="rId15" imgW="1028254" imgH="342751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571625"/>
                        <a:ext cx="117792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63" name="Object 51"/>
          <p:cNvGraphicFramePr>
            <a:graphicFrameLocks noChangeAspect="1"/>
          </p:cNvGraphicFramePr>
          <p:nvPr/>
        </p:nvGraphicFramePr>
        <p:xfrm>
          <a:off x="1724025" y="2084388"/>
          <a:ext cx="6778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17" imgW="774364" imgH="736280" progId="Equation.DSMT4">
                  <p:embed/>
                </p:oleObj>
              </mc:Choice>
              <mc:Fallback>
                <p:oleObj name="Equation" r:id="rId17" imgW="774364" imgH="73628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2084388"/>
                        <a:ext cx="6778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64" name="Object 52"/>
          <p:cNvGraphicFramePr>
            <a:graphicFrameLocks noChangeAspect="1"/>
          </p:cNvGraphicFramePr>
          <p:nvPr/>
        </p:nvGraphicFramePr>
        <p:xfrm>
          <a:off x="2490788" y="2193925"/>
          <a:ext cx="5476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19" imgW="482391" imgH="380835" progId="Equation.DSMT4">
                  <p:embed/>
                </p:oleObj>
              </mc:Choice>
              <mc:Fallback>
                <p:oleObj name="Equation" r:id="rId19" imgW="482391" imgH="380835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2193925"/>
                        <a:ext cx="5476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65" name="Object 53"/>
          <p:cNvGraphicFramePr>
            <a:graphicFrameLocks noChangeAspect="1"/>
          </p:cNvGraphicFramePr>
          <p:nvPr/>
        </p:nvGraphicFramePr>
        <p:xfrm>
          <a:off x="3044825" y="2060575"/>
          <a:ext cx="18192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21" imgW="1739900" imgH="673100" progId="Equation.DSMT4">
                  <p:embed/>
                </p:oleObj>
              </mc:Choice>
              <mc:Fallback>
                <p:oleObj name="Equation" r:id="rId21" imgW="1739900" imgH="6731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825" y="2060575"/>
                        <a:ext cx="18192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4800600" y="2719388"/>
            <a:ext cx="4164013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4570" name="Line 58"/>
          <p:cNvSpPr>
            <a:spLocks noChangeShapeType="1"/>
          </p:cNvSpPr>
          <p:nvPr/>
        </p:nvSpPr>
        <p:spPr bwMode="auto">
          <a:xfrm>
            <a:off x="5715000" y="2719388"/>
            <a:ext cx="5334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71" name="Line 59"/>
          <p:cNvSpPr>
            <a:spLocks noChangeShapeType="1"/>
          </p:cNvSpPr>
          <p:nvPr/>
        </p:nvSpPr>
        <p:spPr bwMode="auto">
          <a:xfrm flipV="1">
            <a:off x="6248400" y="2719388"/>
            <a:ext cx="4572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72" name="Line 60"/>
          <p:cNvSpPr>
            <a:spLocks noChangeShapeType="1"/>
          </p:cNvSpPr>
          <p:nvPr/>
        </p:nvSpPr>
        <p:spPr bwMode="auto">
          <a:xfrm>
            <a:off x="8255000" y="2719388"/>
            <a:ext cx="1588" cy="1066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74" name="Object 62"/>
          <p:cNvGraphicFramePr>
            <a:graphicFrameLocks noChangeAspect="1"/>
          </p:cNvGraphicFramePr>
          <p:nvPr/>
        </p:nvGraphicFramePr>
        <p:xfrm>
          <a:off x="8686800" y="3100388"/>
          <a:ext cx="2730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公式" r:id="rId23" imgW="203024" imgH="215713" progId="Equation.3">
                  <p:embed/>
                </p:oleObj>
              </mc:Choice>
              <mc:Fallback>
                <p:oleObj name="公式" r:id="rId23" imgW="203024" imgH="215713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3100388"/>
                        <a:ext cx="273050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75" name="Arc 63"/>
          <p:cNvSpPr>
            <a:spLocks/>
          </p:cNvSpPr>
          <p:nvPr/>
        </p:nvSpPr>
        <p:spPr bwMode="auto">
          <a:xfrm>
            <a:off x="5715000" y="3100388"/>
            <a:ext cx="209550" cy="46037"/>
          </a:xfrm>
          <a:custGeom>
            <a:avLst/>
            <a:gdLst>
              <a:gd name="T0" fmla="*/ 2147483646 w 39505"/>
              <a:gd name="T1" fmla="*/ 2147483646 h 24647"/>
              <a:gd name="T2" fmla="*/ 2147483646 w 39505"/>
              <a:gd name="T3" fmla="*/ 0 h 24647"/>
              <a:gd name="T4" fmla="*/ 2147483646 w 39505"/>
              <a:gd name="T5" fmla="*/ 2147483646 h 24647"/>
              <a:gd name="T6" fmla="*/ 0 60000 65536"/>
              <a:gd name="T7" fmla="*/ 0 60000 65536"/>
              <a:gd name="T8" fmla="*/ 0 60000 65536"/>
              <a:gd name="T9" fmla="*/ 0 w 39505"/>
              <a:gd name="T10" fmla="*/ 0 h 24647"/>
              <a:gd name="T11" fmla="*/ 39505 w 39505"/>
              <a:gd name="T12" fmla="*/ 24647 h 246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505" h="24647" fill="none" extrusionOk="0">
                <a:moveTo>
                  <a:pt x="39504" y="15128"/>
                </a:moveTo>
                <a:cubicBezTo>
                  <a:pt x="35489" y="21080"/>
                  <a:pt x="28779" y="24646"/>
                  <a:pt x="21600" y="24647"/>
                </a:cubicBezTo>
                <a:cubicBezTo>
                  <a:pt x="9670" y="24647"/>
                  <a:pt x="0" y="14976"/>
                  <a:pt x="0" y="3047"/>
                </a:cubicBezTo>
                <a:cubicBezTo>
                  <a:pt x="-1" y="2027"/>
                  <a:pt x="72" y="1009"/>
                  <a:pt x="215" y="-1"/>
                </a:cubicBezTo>
              </a:path>
              <a:path w="39505" h="24647" stroke="0" extrusionOk="0">
                <a:moveTo>
                  <a:pt x="39504" y="15128"/>
                </a:moveTo>
                <a:cubicBezTo>
                  <a:pt x="35489" y="21080"/>
                  <a:pt x="28779" y="24646"/>
                  <a:pt x="21600" y="24647"/>
                </a:cubicBezTo>
                <a:cubicBezTo>
                  <a:pt x="9670" y="24647"/>
                  <a:pt x="0" y="14976"/>
                  <a:pt x="0" y="3047"/>
                </a:cubicBezTo>
                <a:cubicBezTo>
                  <a:pt x="-1" y="2027"/>
                  <a:pt x="72" y="1009"/>
                  <a:pt x="215" y="-1"/>
                </a:cubicBezTo>
                <a:lnTo>
                  <a:pt x="21600" y="3047"/>
                </a:lnTo>
                <a:lnTo>
                  <a:pt x="39504" y="15128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76" name="Object 64"/>
          <p:cNvGraphicFramePr>
            <a:graphicFrameLocks noChangeAspect="1"/>
          </p:cNvGraphicFramePr>
          <p:nvPr/>
        </p:nvGraphicFramePr>
        <p:xfrm>
          <a:off x="5735638" y="3213100"/>
          <a:ext cx="2413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25" imgW="241195" imgH="304668" progId="Equation.DSMT4">
                  <p:embed/>
                </p:oleObj>
              </mc:Choice>
              <mc:Fallback>
                <p:oleObj name="Equation" r:id="rId25" imgW="241195" imgH="304668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3213100"/>
                        <a:ext cx="2413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77" name="Line 65"/>
          <p:cNvSpPr>
            <a:spLocks noChangeShapeType="1"/>
          </p:cNvSpPr>
          <p:nvPr/>
        </p:nvSpPr>
        <p:spPr bwMode="auto">
          <a:xfrm>
            <a:off x="6248400" y="2719388"/>
            <a:ext cx="1588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410200" y="2719388"/>
            <a:ext cx="1600200" cy="1393825"/>
            <a:chOff x="3408" y="1632"/>
            <a:chExt cx="1008" cy="878"/>
          </a:xfrm>
        </p:grpSpPr>
        <p:graphicFrame>
          <p:nvGraphicFramePr>
            <p:cNvPr id="5171" name="Object 20"/>
            <p:cNvGraphicFramePr>
              <a:graphicFrameLocks noChangeAspect="1"/>
            </p:cNvGraphicFramePr>
            <p:nvPr/>
          </p:nvGraphicFramePr>
          <p:xfrm>
            <a:off x="3408" y="1632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9" name="公式" r:id="rId27" imgW="266353" imgH="266353" progId="Equation.3">
                    <p:embed/>
                  </p:oleObj>
                </mc:Choice>
                <mc:Fallback>
                  <p:oleObj name="公式" r:id="rId27" imgW="266353" imgH="26635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632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2" name="Object 68"/>
            <p:cNvGraphicFramePr>
              <a:graphicFrameLocks noChangeAspect="1"/>
            </p:cNvGraphicFramePr>
            <p:nvPr/>
          </p:nvGraphicFramePr>
          <p:xfrm>
            <a:off x="4224" y="163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0" name="公式" r:id="rId29" imgW="266353" imgH="266353" progId="Equation.3">
                    <p:embed/>
                  </p:oleObj>
                </mc:Choice>
                <mc:Fallback>
                  <p:oleObj name="公式" r:id="rId29" imgW="266353" imgH="266353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632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73" name="Object 69"/>
            <p:cNvGraphicFramePr>
              <a:graphicFrameLocks noChangeAspect="1"/>
            </p:cNvGraphicFramePr>
            <p:nvPr/>
          </p:nvGraphicFramePr>
          <p:xfrm>
            <a:off x="3878" y="2334"/>
            <a:ext cx="16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1" name="公式" r:id="rId31" imgW="266584" imgH="279279" progId="Equation.3">
                    <p:embed/>
                  </p:oleObj>
                </mc:Choice>
                <mc:Fallback>
                  <p:oleObj name="公式" r:id="rId31" imgW="266584" imgH="279279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334"/>
                          <a:ext cx="167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82" name="Line 70"/>
          <p:cNvSpPr>
            <a:spLocks noChangeShapeType="1"/>
          </p:cNvSpPr>
          <p:nvPr/>
        </p:nvSpPr>
        <p:spPr bwMode="auto">
          <a:xfrm flipV="1">
            <a:off x="5715000" y="1119188"/>
            <a:ext cx="1588" cy="266700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583" name="Line 71"/>
          <p:cNvSpPr>
            <a:spLocks noChangeShapeType="1"/>
          </p:cNvSpPr>
          <p:nvPr/>
        </p:nvSpPr>
        <p:spPr bwMode="auto">
          <a:xfrm flipV="1">
            <a:off x="6705600" y="1042988"/>
            <a:ext cx="1676400" cy="1676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54" name="Text Box 77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21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5" name="组合 67"/>
          <p:cNvGrpSpPr>
            <a:grpSpLocks/>
          </p:cNvGrpSpPr>
          <p:nvPr/>
        </p:nvGrpSpPr>
        <p:grpSpPr bwMode="auto">
          <a:xfrm>
            <a:off x="3878263" y="581025"/>
            <a:ext cx="620712" cy="696913"/>
            <a:chOff x="3878253" y="580986"/>
            <a:chExt cx="620721" cy="696952"/>
          </a:xfrm>
        </p:grpSpPr>
        <p:sp>
          <p:nvSpPr>
            <p:cNvPr id="5169" name="Oval 56"/>
            <p:cNvSpPr>
              <a:spLocks noChangeArrowheads="1"/>
            </p:cNvSpPr>
            <p:nvPr/>
          </p:nvSpPr>
          <p:spPr bwMode="auto">
            <a:xfrm>
              <a:off x="4175125" y="1201738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5170" name="TextBox 66"/>
            <p:cNvSpPr txBox="1">
              <a:spLocks noChangeArrowheads="1"/>
            </p:cNvSpPr>
            <p:nvPr/>
          </p:nvSpPr>
          <p:spPr bwMode="auto">
            <a:xfrm>
              <a:off x="3878253" y="580986"/>
              <a:ext cx="6207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S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8405813" y="2078038"/>
            <a:ext cx="54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latin typeface="Times New Roman" panose="02020603050405020304" pitchFamily="18" charset="0"/>
              </a:rPr>
              <a:t>1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397625" y="3830638"/>
            <a:ext cx="189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latin typeface="Times New Roman" panose="02020603050405020304" pitchFamily="18" charset="0"/>
              </a:rPr>
              <a:t>1 </a:t>
            </a:r>
            <a:r>
              <a:rPr lang="en-US" altLang="zh-CN" sz="2800">
                <a:latin typeface="Times New Roman" panose="02020603050405020304" pitchFamily="18" charset="0"/>
              </a:rPr>
              <a:t>&lt; </a:t>
            </a:r>
            <a:r>
              <a:rPr lang="en-US" altLang="zh-CN" sz="2800" i="1">
                <a:latin typeface="Times New Roman" panose="02020603050405020304" pitchFamily="18" charset="0"/>
              </a:rPr>
              <a:t>n </a:t>
            </a:r>
            <a:r>
              <a:rPr lang="en-US" altLang="zh-CN" sz="2800">
                <a:latin typeface="Times New Roman" panose="02020603050405020304" pitchFamily="18" charset="0"/>
              </a:rPr>
              <a:t>&gt; 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8596313" y="3903663"/>
            <a:ext cx="54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29225" y="1712913"/>
            <a:ext cx="474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  <a:endParaRPr lang="zh-CN" altLang="en-US" sz="2800" i="1">
              <a:latin typeface="Times New Roman" panose="02020603050405020304" pitchFamily="18" charset="0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861050" y="1825625"/>
            <a:ext cx="474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endParaRPr lang="zh-CN" altLang="en-US" sz="2800" i="1">
              <a:latin typeface="Times New Roman" panose="02020603050405020304" pitchFamily="18" charset="0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8332788" y="617538"/>
            <a:ext cx="474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P</a:t>
            </a:r>
            <a:endParaRPr lang="zh-CN" altLang="en-US" sz="2800" i="1">
              <a:latin typeface="Times New Roman" panose="02020603050405020304" pitchFamily="18" charset="0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240463" y="2305050"/>
            <a:ext cx="474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  <a:endParaRPr lang="zh-CN" altLang="en-US" sz="2800" i="1">
              <a:latin typeface="Times New Roman" panose="02020603050405020304" pitchFamily="18" charset="0"/>
            </a:endParaRPr>
          </a:p>
        </p:txBody>
      </p:sp>
      <p:graphicFrame>
        <p:nvGraphicFramePr>
          <p:cNvPr id="76" name="Object 67"/>
          <p:cNvGraphicFramePr>
            <a:graphicFrameLocks noChangeAspect="1"/>
          </p:cNvGraphicFramePr>
          <p:nvPr/>
        </p:nvGraphicFramePr>
        <p:xfrm>
          <a:off x="1030288" y="1612900"/>
          <a:ext cx="2555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Equation" r:id="rId33" imgW="164814" imgH="177492" progId="Equation.DSMT4">
                  <p:embed/>
                </p:oleObj>
              </mc:Choice>
              <mc:Fallback>
                <p:oleObj name="Equation" r:id="rId33" imgW="164814" imgH="177492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1612900"/>
                        <a:ext cx="2555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2"/>
          <p:cNvGraphicFramePr>
            <a:graphicFrameLocks noChangeAspect="1"/>
          </p:cNvGraphicFramePr>
          <p:nvPr/>
        </p:nvGraphicFramePr>
        <p:xfrm>
          <a:off x="4043363" y="5599113"/>
          <a:ext cx="36687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Equation" r:id="rId35" imgW="2971800" imgH="723900" progId="Equation.DSMT4">
                  <p:embed/>
                </p:oleObj>
              </mc:Choice>
              <mc:Fallback>
                <p:oleObj name="Equation" r:id="rId35" imgW="2971800" imgH="7239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5599113"/>
                        <a:ext cx="366871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47"/>
          <p:cNvGraphicFramePr>
            <a:graphicFrameLocks noChangeAspect="1"/>
          </p:cNvGraphicFramePr>
          <p:nvPr/>
        </p:nvGraphicFramePr>
        <p:xfrm>
          <a:off x="487363" y="1555750"/>
          <a:ext cx="5207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37" imgW="469900" imgH="279400" progId="Equation.DSMT4">
                  <p:embed/>
                </p:oleObj>
              </mc:Choice>
              <mc:Fallback>
                <p:oleObj name="Equation" r:id="rId37" imgW="469900" imgH="2794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1555750"/>
                        <a:ext cx="5207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48"/>
          <p:cNvGraphicFramePr>
            <a:graphicFrameLocks noChangeAspect="1"/>
          </p:cNvGraphicFramePr>
          <p:nvPr/>
        </p:nvGraphicFramePr>
        <p:xfrm>
          <a:off x="3024188" y="1504950"/>
          <a:ext cx="3429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39" imgW="228501" imgH="291973" progId="Equation.DSMT4">
                  <p:embed/>
                </p:oleObj>
              </mc:Choice>
              <mc:Fallback>
                <p:oleObj name="Equation" r:id="rId39" imgW="228501" imgH="291973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1504950"/>
                        <a:ext cx="3429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48"/>
          <p:cNvGraphicFramePr>
            <a:graphicFrameLocks noChangeAspect="1"/>
          </p:cNvGraphicFramePr>
          <p:nvPr/>
        </p:nvGraphicFramePr>
        <p:xfrm>
          <a:off x="3887788" y="1381125"/>
          <a:ext cx="5349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41" imgW="482600" imgH="596900" progId="Equation.DSMT4">
                  <p:embed/>
                </p:oleObj>
              </mc:Choice>
              <mc:Fallback>
                <p:oleObj name="Equation" r:id="rId41" imgW="482600" imgH="5969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1381125"/>
                        <a:ext cx="53498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62"/>
          <p:cNvGraphicFramePr>
            <a:graphicFrameLocks noChangeAspect="1"/>
          </p:cNvGraphicFramePr>
          <p:nvPr/>
        </p:nvGraphicFramePr>
        <p:xfrm>
          <a:off x="7993063" y="3055938"/>
          <a:ext cx="2921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43" imgW="139579" imgH="177646" progId="Equation.DSMT4">
                  <p:embed/>
                </p:oleObj>
              </mc:Choice>
              <mc:Fallback>
                <p:oleObj name="Equation" r:id="rId43" imgW="139579" imgH="177646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3063" y="3055938"/>
                        <a:ext cx="2921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6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75"/>
                                        <p:tgtEl>
                                          <p:spTgt spid="6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6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9" dur="500"/>
                                        <p:tgtEl>
                                          <p:spTgt spid="6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4" dur="500"/>
                                        <p:tgtEl>
                                          <p:spTgt spid="6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8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utoUpdateAnimBg="0"/>
      <p:bldP spid="64515" grpId="0" animBg="1"/>
      <p:bldP spid="64516" grpId="0" animBg="1"/>
      <p:bldP spid="64517" grpId="0" animBg="1"/>
      <p:bldP spid="64518" grpId="0" animBg="1"/>
      <p:bldP spid="64519" grpId="0" animBg="1"/>
      <p:bldP spid="64527" grpId="0" animBg="1"/>
      <p:bldP spid="64531" grpId="0" autoUpdateAnimBg="0"/>
      <p:bldP spid="64569" grpId="0" animBg="1"/>
      <p:bldP spid="64570" grpId="0" animBg="1"/>
      <p:bldP spid="64571" grpId="0" animBg="1"/>
      <p:bldP spid="64572" grpId="0" animBg="1"/>
      <p:bldP spid="64575" grpId="0" animBg="1"/>
      <p:bldP spid="64577" grpId="0" animBg="1"/>
      <p:bldP spid="64583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3" name="Picture 45" descr="C:\Documents and Settings\Administrator\桌面\pic_489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0612" y="4013208"/>
            <a:ext cx="3505250" cy="2336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5508625" y="1912938"/>
            <a:ext cx="3384550" cy="1905000"/>
            <a:chOff x="3470" y="1205"/>
            <a:chExt cx="2132" cy="1200"/>
          </a:xfrm>
        </p:grpSpPr>
        <p:sp>
          <p:nvSpPr>
            <p:cNvPr id="25644" name="Line 65"/>
            <p:cNvSpPr>
              <a:spLocks noChangeShapeType="1"/>
            </p:cNvSpPr>
            <p:nvPr/>
          </p:nvSpPr>
          <p:spPr bwMode="auto">
            <a:xfrm>
              <a:off x="4619" y="1483"/>
              <a:ext cx="80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5" name="Oval 66"/>
            <p:cNvSpPr>
              <a:spLocks noChangeArrowheads="1"/>
            </p:cNvSpPr>
            <p:nvPr/>
          </p:nvSpPr>
          <p:spPr bwMode="auto">
            <a:xfrm>
              <a:off x="3546" y="1298"/>
              <a:ext cx="2012" cy="92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6" name="Rectangle 67"/>
            <p:cNvSpPr>
              <a:spLocks noChangeArrowheads="1"/>
            </p:cNvSpPr>
            <p:nvPr/>
          </p:nvSpPr>
          <p:spPr bwMode="auto">
            <a:xfrm>
              <a:off x="3470" y="1205"/>
              <a:ext cx="2132" cy="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b="0"/>
            </a:p>
          </p:txBody>
        </p:sp>
        <p:sp>
          <p:nvSpPr>
            <p:cNvPr id="25647" name="Rectangle 68"/>
            <p:cNvSpPr>
              <a:spLocks noChangeArrowheads="1"/>
            </p:cNvSpPr>
            <p:nvPr/>
          </p:nvSpPr>
          <p:spPr bwMode="auto">
            <a:xfrm>
              <a:off x="3591" y="2221"/>
              <a:ext cx="1922" cy="18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8" name="Line 69"/>
            <p:cNvSpPr>
              <a:spLocks noChangeShapeType="1"/>
            </p:cNvSpPr>
            <p:nvPr/>
          </p:nvSpPr>
          <p:spPr bwMode="auto">
            <a:xfrm flipH="1">
              <a:off x="3606" y="1884"/>
              <a:ext cx="19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373063" y="244475"/>
            <a:ext cx="367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4.2.2 </a:t>
            </a:r>
            <a:r>
              <a:rPr kumimoji="1" lang="zh-CN" altLang="en-US" sz="2800">
                <a:latin typeface="Times New Roman" panose="02020603050405020304" pitchFamily="18" charset="0"/>
              </a:rPr>
              <a:t>牛顿环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738188" y="974725"/>
            <a:ext cx="518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明暗条件 </a:t>
            </a:r>
            <a:r>
              <a:rPr kumimoji="1" lang="en-US" altLang="zh-CN" sz="2800">
                <a:latin typeface="Times New Roman" panose="02020603050405020304" pitchFamily="18" charset="0"/>
              </a:rPr>
              <a:t>:</a:t>
            </a:r>
            <a:r>
              <a:rPr kumimoji="1" lang="zh-CN" altLang="en-US" sz="2800">
                <a:latin typeface="Times New Roman" panose="02020603050405020304" pitchFamily="18" charset="0"/>
              </a:rPr>
              <a:t>（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空气隙牛顿环</a:t>
            </a:r>
            <a:r>
              <a:rPr kumimoji="1" lang="zh-CN" altLang="en-US" sz="2800"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1230313" y="1700213"/>
          <a:ext cx="10477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Equation" r:id="rId4" imgW="1028254" imgH="672808" progId="Equation.DSMT4">
                  <p:embed/>
                </p:oleObj>
              </mc:Choice>
              <mc:Fallback>
                <p:oleObj name="Equation" r:id="rId4" imgW="1028254" imgH="672808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700213"/>
                        <a:ext cx="10477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2" name="Object 10"/>
          <p:cNvGraphicFramePr>
            <a:graphicFrameLocks noChangeAspect="1"/>
          </p:cNvGraphicFramePr>
          <p:nvPr/>
        </p:nvGraphicFramePr>
        <p:xfrm>
          <a:off x="719138" y="5410200"/>
          <a:ext cx="5048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5410200"/>
                        <a:ext cx="5048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684213" y="2673350"/>
            <a:ext cx="6492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</a:rPr>
              <a:t>=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868988" y="311150"/>
            <a:ext cx="2519362" cy="1219200"/>
            <a:chOff x="3744" y="0"/>
            <a:chExt cx="1680" cy="864"/>
          </a:xfrm>
        </p:grpSpPr>
        <p:sp>
          <p:nvSpPr>
            <p:cNvPr id="25639" name="Line 18"/>
            <p:cNvSpPr>
              <a:spLocks noChangeShapeType="1"/>
            </p:cNvSpPr>
            <p:nvPr/>
          </p:nvSpPr>
          <p:spPr bwMode="auto">
            <a:xfrm>
              <a:off x="374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0" name="Line 19"/>
            <p:cNvSpPr>
              <a:spLocks noChangeShapeType="1"/>
            </p:cNvSpPr>
            <p:nvPr/>
          </p:nvSpPr>
          <p:spPr bwMode="auto">
            <a:xfrm>
              <a:off x="436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20"/>
            <p:cNvSpPr>
              <a:spLocks noChangeShapeType="1"/>
            </p:cNvSpPr>
            <p:nvPr/>
          </p:nvSpPr>
          <p:spPr bwMode="auto">
            <a:xfrm>
              <a:off x="489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Line 21"/>
            <p:cNvSpPr>
              <a:spLocks noChangeShapeType="1"/>
            </p:cNvSpPr>
            <p:nvPr/>
          </p:nvSpPr>
          <p:spPr bwMode="auto">
            <a:xfrm>
              <a:off x="542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Text Box 22"/>
            <p:cNvSpPr txBox="1">
              <a:spLocks noChangeArrowheads="1"/>
            </p:cNvSpPr>
            <p:nvPr/>
          </p:nvSpPr>
          <p:spPr bwMode="auto">
            <a:xfrm>
              <a:off x="3965" y="0"/>
              <a:ext cx="123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垂直入射</a:t>
              </a:r>
            </a:p>
          </p:txBody>
        </p:sp>
      </p:grpSp>
      <p:sp>
        <p:nvSpPr>
          <p:cNvPr id="79903" name="Line 31"/>
          <p:cNvSpPr>
            <a:spLocks noChangeShapeType="1"/>
          </p:cNvSpPr>
          <p:nvPr/>
        </p:nvSpPr>
        <p:spPr bwMode="auto">
          <a:xfrm flipH="1">
            <a:off x="6184900" y="33528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6632575" y="2921000"/>
            <a:ext cx="322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164263" y="21685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79906" name="Line 34"/>
          <p:cNvSpPr>
            <a:spLocks noChangeShapeType="1"/>
          </p:cNvSpPr>
          <p:nvPr/>
        </p:nvSpPr>
        <p:spPr bwMode="auto">
          <a:xfrm flipH="1" flipV="1">
            <a:off x="7175500" y="762000"/>
            <a:ext cx="76200" cy="2743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Line 35"/>
          <p:cNvSpPr>
            <a:spLocks noChangeShapeType="1"/>
          </p:cNvSpPr>
          <p:nvPr/>
        </p:nvSpPr>
        <p:spPr bwMode="auto">
          <a:xfrm flipH="1">
            <a:off x="6156325" y="836613"/>
            <a:ext cx="990600" cy="2590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111750" y="2590800"/>
            <a:ext cx="1219200" cy="1692275"/>
            <a:chOff x="3264" y="1632"/>
            <a:chExt cx="768" cy="1066"/>
          </a:xfrm>
        </p:grpSpPr>
        <p:sp>
          <p:nvSpPr>
            <p:cNvPr id="25634" name="Line 37"/>
            <p:cNvSpPr>
              <a:spLocks noChangeShapeType="1"/>
            </p:cNvSpPr>
            <p:nvPr/>
          </p:nvSpPr>
          <p:spPr bwMode="auto">
            <a:xfrm flipH="1">
              <a:off x="3504" y="2208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Line 38"/>
            <p:cNvSpPr>
              <a:spLocks noChangeShapeType="1"/>
            </p:cNvSpPr>
            <p:nvPr/>
          </p:nvSpPr>
          <p:spPr bwMode="auto">
            <a:xfrm flipH="1">
              <a:off x="3600" y="2208"/>
              <a:ext cx="0" cy="49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Text Box 39"/>
            <p:cNvSpPr txBox="1">
              <a:spLocks noChangeArrowheads="1"/>
            </p:cNvSpPr>
            <p:nvPr/>
          </p:nvSpPr>
          <p:spPr bwMode="auto">
            <a:xfrm>
              <a:off x="3264" y="201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637" name="Line 40"/>
            <p:cNvSpPr>
              <a:spLocks noChangeShapeType="1"/>
            </p:cNvSpPr>
            <p:nvPr/>
          </p:nvSpPr>
          <p:spPr bwMode="auto">
            <a:xfrm flipH="1">
              <a:off x="3504" y="2112"/>
              <a:ext cx="52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8" name="Line 41"/>
            <p:cNvSpPr>
              <a:spLocks noChangeShapeType="1"/>
            </p:cNvSpPr>
            <p:nvPr/>
          </p:nvSpPr>
          <p:spPr bwMode="auto">
            <a:xfrm>
              <a:off x="3600" y="1632"/>
              <a:ext cx="0" cy="46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14" name="Line 42"/>
          <p:cNvSpPr>
            <a:spLocks noChangeShapeType="1"/>
          </p:cNvSpPr>
          <p:nvPr/>
        </p:nvSpPr>
        <p:spPr bwMode="auto">
          <a:xfrm>
            <a:off x="6186488" y="3352800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5" name="Line 43"/>
          <p:cNvSpPr>
            <a:spLocks noChangeShapeType="1"/>
          </p:cNvSpPr>
          <p:nvPr/>
        </p:nvSpPr>
        <p:spPr bwMode="auto">
          <a:xfrm flipH="1">
            <a:off x="6186488" y="51816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250950" y="2570163"/>
            <a:ext cx="3879850" cy="1038225"/>
            <a:chOff x="1610" y="3228"/>
            <a:chExt cx="2462" cy="626"/>
          </a:xfrm>
        </p:grpSpPr>
        <p:sp>
          <p:nvSpPr>
            <p:cNvPr id="25629" name="AutoShape 49"/>
            <p:cNvSpPr>
              <a:spLocks/>
            </p:cNvSpPr>
            <p:nvPr/>
          </p:nvSpPr>
          <p:spPr bwMode="auto">
            <a:xfrm>
              <a:off x="1610" y="3271"/>
              <a:ext cx="91" cy="431"/>
            </a:xfrm>
            <a:prstGeom prst="leftBrace">
              <a:avLst>
                <a:gd name="adj1" fmla="val 3946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30" name="Object 50"/>
            <p:cNvGraphicFramePr>
              <a:graphicFrameLocks noChangeAspect="1"/>
            </p:cNvGraphicFramePr>
            <p:nvPr/>
          </p:nvGraphicFramePr>
          <p:xfrm>
            <a:off x="2576" y="3228"/>
            <a:ext cx="146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" name="Equation" r:id="rId8" imgW="1916868" imgH="304668" progId="Equation.DSMT4">
                    <p:embed/>
                  </p:oleObj>
                </mc:Choice>
                <mc:Fallback>
                  <p:oleObj name="Equation" r:id="rId8" imgW="1916868" imgH="304668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28"/>
                          <a:ext cx="1465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1" name="Object 51"/>
            <p:cNvGraphicFramePr>
              <a:graphicFrameLocks noChangeAspect="1"/>
            </p:cNvGraphicFramePr>
            <p:nvPr/>
          </p:nvGraphicFramePr>
          <p:xfrm>
            <a:off x="1759" y="3246"/>
            <a:ext cx="29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2" name="Equation" r:id="rId10" imgW="406224" imgH="279279" progId="Equation.DSMT4">
                    <p:embed/>
                  </p:oleObj>
                </mc:Choice>
                <mc:Fallback>
                  <p:oleObj name="Equation" r:id="rId10" imgW="406224" imgH="279279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9" y="3246"/>
                          <a:ext cx="29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52"/>
            <p:cNvGraphicFramePr>
              <a:graphicFrameLocks noChangeAspect="1"/>
            </p:cNvGraphicFramePr>
            <p:nvPr/>
          </p:nvGraphicFramePr>
          <p:xfrm>
            <a:off x="1722" y="3450"/>
            <a:ext cx="74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3" name="Equation" r:id="rId12" imgW="1371600" imgH="673100" progId="Equation.DSMT4">
                    <p:embed/>
                  </p:oleObj>
                </mc:Choice>
                <mc:Fallback>
                  <p:oleObj name="Equation" r:id="rId12" imgW="1371600" imgH="6731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" y="3450"/>
                          <a:ext cx="74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3" name="Object 53"/>
            <p:cNvGraphicFramePr>
              <a:graphicFrameLocks noChangeAspect="1"/>
            </p:cNvGraphicFramePr>
            <p:nvPr/>
          </p:nvGraphicFramePr>
          <p:xfrm>
            <a:off x="2553" y="3552"/>
            <a:ext cx="151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4" name="Equation" r:id="rId14" imgW="2019300" imgH="304800" progId="Equation.DSMT4">
                    <p:embed/>
                  </p:oleObj>
                </mc:Choice>
                <mc:Fallback>
                  <p:oleObj name="Equation" r:id="rId14" imgW="2019300" imgH="304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3552"/>
                          <a:ext cx="151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1295400" y="4870450"/>
            <a:ext cx="3851275" cy="1366838"/>
            <a:chOff x="1293" y="2546"/>
            <a:chExt cx="2426" cy="861"/>
          </a:xfrm>
        </p:grpSpPr>
        <p:sp>
          <p:nvSpPr>
            <p:cNvPr id="25626" name="AutoShape 13"/>
            <p:cNvSpPr>
              <a:spLocks/>
            </p:cNvSpPr>
            <p:nvPr/>
          </p:nvSpPr>
          <p:spPr bwMode="auto">
            <a:xfrm>
              <a:off x="1293" y="2659"/>
              <a:ext cx="113" cy="635"/>
            </a:xfrm>
            <a:prstGeom prst="leftBrace">
              <a:avLst>
                <a:gd name="adj1" fmla="val 4682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27" name="Object 14"/>
            <p:cNvGraphicFramePr>
              <a:graphicFrameLocks noChangeAspect="1"/>
            </p:cNvGraphicFramePr>
            <p:nvPr/>
          </p:nvGraphicFramePr>
          <p:xfrm>
            <a:off x="1451" y="2546"/>
            <a:ext cx="226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5" name="Equation" r:id="rId16" imgW="3695700" imgH="812800" progId="Equation.DSMT4">
                    <p:embed/>
                  </p:oleObj>
                </mc:Choice>
                <mc:Fallback>
                  <p:oleObj name="Equation" r:id="rId16" imgW="3695700" imgH="812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546"/>
                          <a:ext cx="226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28" name="Object 54"/>
            <p:cNvGraphicFramePr>
              <a:graphicFrameLocks noChangeAspect="1"/>
            </p:cNvGraphicFramePr>
            <p:nvPr/>
          </p:nvGraphicFramePr>
          <p:xfrm>
            <a:off x="1451" y="3113"/>
            <a:ext cx="226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6" name="Equation" r:id="rId18" imgW="3759200" imgH="457200" progId="Equation.DSMT4">
                    <p:embed/>
                  </p:oleObj>
                </mc:Choice>
                <mc:Fallback>
                  <p:oleObj name="Equation" r:id="rId18" imgW="3759200" imgH="4572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3113"/>
                          <a:ext cx="2268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9928" name="Text Box 56"/>
          <p:cNvSpPr txBox="1">
            <a:spLocks noChangeArrowheads="1"/>
          </p:cNvSpPr>
          <p:nvPr/>
        </p:nvSpPr>
        <p:spPr bwMode="auto">
          <a:xfrm>
            <a:off x="1006475" y="4186238"/>
            <a:ext cx="124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或</a:t>
            </a:r>
            <a:r>
              <a:rPr lang="en-US" altLang="zh-CN" sz="280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25621" name="Text Box 57"/>
          <p:cNvSpPr txBox="1">
            <a:spLocks noChangeArrowheads="1"/>
          </p:cNvSpPr>
          <p:nvPr/>
        </p:nvSpPr>
        <p:spPr bwMode="auto">
          <a:xfrm>
            <a:off x="8640763" y="6400800"/>
            <a:ext cx="474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11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316913" y="3086100"/>
            <a:ext cx="7699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=1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7577138" y="2876550"/>
            <a:ext cx="50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7632700" y="3338513"/>
            <a:ext cx="504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48" name="Object 5"/>
          <p:cNvGraphicFramePr>
            <a:graphicFrameLocks noChangeAspect="1"/>
          </p:cNvGraphicFramePr>
          <p:nvPr/>
        </p:nvGraphicFramePr>
        <p:xfrm>
          <a:off x="801688" y="3633788"/>
          <a:ext cx="42799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name="Equation" r:id="rId20" imgW="4203700" imgH="469900" progId="Equation.DSMT4">
                  <p:embed/>
                </p:oleObj>
              </mc:Choice>
              <mc:Fallback>
                <p:oleObj name="Equation" r:id="rId20" imgW="4203700" imgH="469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3633788"/>
                        <a:ext cx="42799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9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utoUpdateAnimBg="0"/>
      <p:bldP spid="79875" grpId="0" autoUpdateAnimBg="0"/>
      <p:bldP spid="79887" grpId="0"/>
      <p:bldP spid="79903" grpId="0" animBg="1"/>
      <p:bldP spid="79904" grpId="0" autoUpdateAnimBg="0"/>
      <p:bldP spid="79905" grpId="0" autoUpdateAnimBg="0"/>
      <p:bldP spid="79906" grpId="0" animBg="1"/>
      <p:bldP spid="79907" grpId="0" animBg="1"/>
      <p:bldP spid="79914" grpId="0" animBg="1"/>
      <p:bldP spid="79915" grpId="0" animBg="1"/>
      <p:bldP spid="79928" grpId="0"/>
      <p:bldP spid="7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920750" y="4067175"/>
            <a:ext cx="49641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连续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增加</a:t>
            </a:r>
            <a:r>
              <a:rPr kumimoji="1" lang="zh-CN" altLang="en-US" sz="2800">
                <a:latin typeface="Times New Roman" panose="02020603050405020304" pitchFamily="18" charset="0"/>
              </a:rPr>
              <a:t>薄膜的厚度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场中条纹</a:t>
            </a:r>
            <a:r>
              <a:rPr kumimoji="1" lang="zh-CN" altLang="en-US" sz="2800">
                <a:solidFill>
                  <a:srgbClr val="0000FF"/>
                </a:solidFill>
                <a:latin typeface="宋体" panose="02010600030101010101" pitchFamily="2" charset="-122"/>
              </a:rPr>
              <a:t>缩入</a:t>
            </a:r>
            <a:r>
              <a:rPr kumimoji="1" lang="zh-CN" altLang="en-US" sz="2800"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25" name="Picture 45" descr="C:\Documents and Settings\Administrator\桌面\pic_489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9695" y="2771766"/>
            <a:ext cx="3505250" cy="2336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719138" y="981075"/>
            <a:ext cx="8172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牛顿环中心是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暗点</a:t>
            </a:r>
            <a:r>
              <a:rPr kumimoji="1" lang="zh-CN" altLang="en-US" sz="2800">
                <a:latin typeface="Times New Roman" panose="02020603050405020304" pitchFamily="18" charset="0"/>
              </a:rPr>
              <a:t>。愈往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边缘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条纹级别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954088" y="6021388"/>
            <a:ext cx="31797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楷体_GB2312"/>
                <a:cs typeface="楷体_GB2312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</a:rPr>
              <a:t>已知 </a:t>
            </a:r>
            <a:r>
              <a:rPr kumimoji="1"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latin typeface="Times New Roman" panose="02020603050405020304" pitchFamily="18" charset="0"/>
              </a:rPr>
              <a:t>可求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R</a:t>
            </a:r>
            <a:r>
              <a:rPr kumimoji="1" lang="en-US" altLang="zh-CN" sz="2800">
                <a:latin typeface="Times New Roman" panose="02020603050405020304" pitchFamily="18" charset="0"/>
              </a:rPr>
              <a:t>   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968375" y="5513388"/>
            <a:ext cx="3238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已知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r</a:t>
            </a:r>
            <a:r>
              <a:rPr kumimoji="1" lang="en-US" altLang="zh-CN" sz="2800" i="1" baseline="-2500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R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可求</a:t>
            </a:r>
            <a:r>
              <a:rPr kumimoji="1" lang="el-GR" altLang="zh-CN" sz="2800" i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λ</a:t>
            </a:r>
            <a:endParaRPr kumimoji="1" lang="zh-CN" altLang="en-US" sz="2800" i="1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20725" y="2528888"/>
            <a:ext cx="5543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3º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复色光入射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彩色圆环</a:t>
            </a:r>
            <a:r>
              <a:rPr kumimoji="1" lang="zh-CN" altLang="en-US" sz="280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698500" y="305435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 </a:t>
            </a:r>
            <a:r>
              <a:rPr kumimoji="1" lang="zh-CN" altLang="en-US" sz="2800">
                <a:latin typeface="Times New Roman" panose="02020603050405020304" pitchFamily="18" charset="0"/>
              </a:rPr>
              <a:t>透射光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684213" y="5008563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应用举例：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11200" y="1449388"/>
            <a:ext cx="6550025" cy="714375"/>
            <a:chOff x="448" y="913"/>
            <a:chExt cx="4126" cy="450"/>
          </a:xfrm>
        </p:grpSpPr>
        <p:graphicFrame>
          <p:nvGraphicFramePr>
            <p:cNvPr id="26647" name="Object 10"/>
            <p:cNvGraphicFramePr>
              <a:graphicFrameLocks noChangeAspect="1"/>
            </p:cNvGraphicFramePr>
            <p:nvPr/>
          </p:nvGraphicFramePr>
          <p:xfrm>
            <a:off x="3517" y="913"/>
            <a:ext cx="1057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9" name="Equation" r:id="rId4" imgW="1548728" imgH="901309" progId="Equation.DSMT4">
                    <p:embed/>
                  </p:oleObj>
                </mc:Choice>
                <mc:Fallback>
                  <p:oleObj name="Equation" r:id="rId4" imgW="1548728" imgH="901309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7" y="913"/>
                          <a:ext cx="1057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8" name="Text Box 11"/>
            <p:cNvSpPr txBox="1">
              <a:spLocks noChangeArrowheads="1"/>
            </p:cNvSpPr>
            <p:nvPr/>
          </p:nvSpPr>
          <p:spPr bwMode="auto">
            <a:xfrm>
              <a:off x="448" y="971"/>
              <a:ext cx="40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2º</a:t>
              </a:r>
              <a:r>
                <a:rPr kumimoji="1" lang="en-US" altLang="zh-CN" sz="2800" baseline="30000"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可以证明相邻两环的间隔为</a:t>
              </a:r>
            </a:p>
          </p:txBody>
        </p:sp>
      </p:grp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2195513" y="3033713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与之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互补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720725" y="3608388"/>
            <a:ext cx="3527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5º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动态反应：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403600" y="448786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反之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冒出</a:t>
            </a:r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6691313" y="3657600"/>
            <a:ext cx="2225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0   1 2 345…….</a:t>
            </a:r>
          </a:p>
        </p:txBody>
      </p:sp>
      <p:graphicFrame>
        <p:nvGraphicFramePr>
          <p:cNvPr id="80912" name="Object 16"/>
          <p:cNvGraphicFramePr>
            <a:graphicFrameLocks noChangeAspect="1"/>
          </p:cNvGraphicFramePr>
          <p:nvPr/>
        </p:nvGraphicFramePr>
        <p:xfrm>
          <a:off x="5199063" y="4779963"/>
          <a:ext cx="3352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BMP 图象" r:id="rId6" imgW="1714739" imgH="647619" progId="PBrush">
                  <p:embed/>
                </p:oleObj>
              </mc:Choice>
              <mc:Fallback>
                <p:oleObj name="BMP 图象" r:id="rId6" imgW="1714739" imgH="647619" progId="PBrush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63" y="4779963"/>
                        <a:ext cx="3352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7346950" y="965200"/>
            <a:ext cx="1620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愈高</a:t>
            </a:r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1476375" y="2024063"/>
            <a:ext cx="5292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愈往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边缘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条纹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愈密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2235200" y="404813"/>
            <a:ext cx="4784725" cy="539750"/>
            <a:chOff x="1408" y="255"/>
            <a:chExt cx="3014" cy="340"/>
          </a:xfrm>
        </p:grpSpPr>
        <p:graphicFrame>
          <p:nvGraphicFramePr>
            <p:cNvPr id="26645" name="Object 20"/>
            <p:cNvGraphicFramePr>
              <a:graphicFrameLocks noChangeAspect="1"/>
            </p:cNvGraphicFramePr>
            <p:nvPr/>
          </p:nvGraphicFramePr>
          <p:xfrm>
            <a:off x="1408" y="279"/>
            <a:ext cx="265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1" name="Equation" r:id="rId8" imgW="4622800" imgH="469900" progId="Equation.DSMT4">
                    <p:embed/>
                  </p:oleObj>
                </mc:Choice>
                <mc:Fallback>
                  <p:oleObj name="Equation" r:id="rId8" imgW="4622800" imgH="4699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279"/>
                          <a:ext cx="2651" cy="29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646" name="Picture 2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" y="255"/>
              <a:ext cx="33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612775" y="303213"/>
            <a:ext cx="3419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600">
                <a:latin typeface="隶书" panose="02010509060101010101" pitchFamily="49" charset="-122"/>
                <a:ea typeface="隶书" panose="02010509060101010101" pitchFamily="49" charset="-122"/>
              </a:rPr>
              <a:t>注意</a:t>
            </a:r>
            <a:r>
              <a:rPr lang="en-US" altLang="zh-CN" sz="360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12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8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0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75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1" grpId="0" autoUpdateAnimBg="0"/>
      <p:bldP spid="80899" grpId="0" autoUpdateAnimBg="0"/>
      <p:bldP spid="80900" grpId="0" autoUpdateAnimBg="0"/>
      <p:bldP spid="80901" grpId="0" autoUpdateAnimBg="0"/>
      <p:bldP spid="80902" grpId="0" autoUpdateAnimBg="0"/>
      <p:bldP spid="80903" grpId="0" autoUpdateAnimBg="0"/>
      <p:bldP spid="80904" grpId="0" autoUpdateAnimBg="0"/>
      <p:bldP spid="80908" grpId="0" autoUpdateAnimBg="0"/>
      <p:bldP spid="80909" grpId="0" autoUpdateAnimBg="0"/>
      <p:bldP spid="80910" grpId="0" autoUpdateAnimBg="0"/>
      <p:bldP spid="80911" grpId="0" autoUpdateAnimBg="0"/>
      <p:bldP spid="80913" grpId="0" autoUpdateAnimBg="0"/>
      <p:bldP spid="80914" grpId="0" autoUpdateAnimBg="0"/>
      <p:bldP spid="809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628650" y="288925"/>
            <a:ext cx="8047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宋体" panose="02010600030101010101" pitchFamily="2" charset="-122"/>
              </a:rPr>
              <a:t>第</a:t>
            </a:r>
            <a:r>
              <a:rPr kumimoji="1" lang="en-US" altLang="zh-CN">
                <a:latin typeface="Times New Roman" panose="02020603050405020304" pitchFamily="18" charset="0"/>
              </a:rPr>
              <a:t>5</a:t>
            </a:r>
            <a:r>
              <a:rPr kumimoji="1" lang="zh-CN" altLang="en-US">
                <a:latin typeface="宋体" panose="02010600030101010101" pitchFamily="2" charset="-122"/>
              </a:rPr>
              <a:t>节 干涉现象的应用</a:t>
            </a:r>
            <a:br>
              <a:rPr kumimoji="1" lang="zh-CN" altLang="en-US">
                <a:latin typeface="宋体" panose="02010600030101010101" pitchFamily="2" charset="-122"/>
              </a:rPr>
            </a:br>
            <a:r>
              <a:rPr kumimoji="1" lang="zh-CN" altLang="en-US" sz="2400">
                <a:latin typeface="宋体" panose="02010600030101010101" pitchFamily="2" charset="-122"/>
              </a:rPr>
              <a:t> 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Interference Phenomena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263525" y="1311275"/>
            <a:ext cx="4824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楷体_GB2312"/>
                <a:ea typeface="楷体_GB2312"/>
                <a:cs typeface="楷体_GB2312"/>
              </a:rPr>
              <a:t>光的干涉提供了</a:t>
            </a:r>
            <a:r>
              <a:rPr kumimoji="1" lang="en-US" altLang="zh-CN" sz="2800">
                <a:latin typeface="楷体_GB2312"/>
                <a:ea typeface="楷体_GB2312"/>
                <a:cs typeface="楷体_GB2312"/>
              </a:rPr>
              <a:t>:</a:t>
            </a:r>
            <a:endParaRPr kumimoji="1" lang="en-US" altLang="zh-CN" sz="2800" b="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85813" y="1865313"/>
            <a:ext cx="6954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检验精密仪器或光学零件光洁度的方法。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785813" y="2349500"/>
            <a:ext cx="7127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精密测量长度和长度的微小变化</a:t>
            </a:r>
            <a:r>
              <a:rPr kumimoji="1" lang="zh-CN" altLang="en-US" sz="280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（与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latin typeface="Times New Roman" panose="02020603050405020304" pitchFamily="18" charset="0"/>
              </a:rPr>
              <a:t>的数量级相近或遥远星球的直径）。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790575" y="3238500"/>
            <a:ext cx="7129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准确地测定气体、液体的折射率</a:t>
            </a:r>
            <a:r>
              <a:rPr kumimoji="1" lang="zh-CN" altLang="en-US" sz="2800">
                <a:latin typeface="Times New Roman" panose="02020603050405020304" pitchFamily="18" charset="0"/>
              </a:rPr>
              <a:t> 。</a:t>
            </a:r>
            <a:r>
              <a:rPr kumimoji="1"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790575" y="3738563"/>
            <a:ext cx="612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增透膜</a:t>
            </a:r>
            <a:r>
              <a:rPr kumimoji="1" lang="zh-CN" altLang="en-US" sz="2800">
                <a:latin typeface="Times New Roman" panose="02020603050405020304" pitchFamily="18" charset="0"/>
              </a:rPr>
              <a:t>：如照相机镜头表面的薄膜。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719138" y="4292600"/>
            <a:ext cx="795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*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增反膜</a:t>
            </a:r>
            <a:r>
              <a:rPr kumimoji="1" lang="en-US" altLang="zh-CN" sz="2800">
                <a:latin typeface="Times New Roman" panose="02020603050405020304" pitchFamily="18" charset="0"/>
              </a:rPr>
              <a:t>:  </a:t>
            </a:r>
            <a:r>
              <a:rPr kumimoji="1" lang="zh-CN" altLang="en-US" sz="2800">
                <a:latin typeface="Times New Roman" panose="02020603050405020304" pitchFamily="18" charset="0"/>
              </a:rPr>
              <a:t>如激光谐振腔中的反射镜表面的薄膜</a:t>
            </a:r>
            <a:r>
              <a:rPr kumimoji="1" lang="en-US" altLang="zh-CN" sz="2800">
                <a:latin typeface="Times New Roman" panose="02020603050405020304" pitchFamily="18" charset="0"/>
              </a:rPr>
              <a:t>…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792163" y="5192713"/>
            <a:ext cx="2786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迈克耳逊干涉仪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17938" y="4976813"/>
            <a:ext cx="5075237" cy="1066800"/>
            <a:chOff x="0" y="3648"/>
            <a:chExt cx="3456" cy="672"/>
          </a:xfrm>
        </p:grpSpPr>
        <p:sp>
          <p:nvSpPr>
            <p:cNvPr id="27662" name="Text Box 11"/>
            <p:cNvSpPr txBox="1">
              <a:spLocks noChangeArrowheads="1"/>
            </p:cNvSpPr>
            <p:nvPr/>
          </p:nvSpPr>
          <p:spPr bwMode="auto">
            <a:xfrm>
              <a:off x="0" y="3993"/>
              <a:ext cx="3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测透明膜的厚度或折射率</a:t>
              </a:r>
              <a:r>
                <a:rPr kumimoji="1"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>
                  <a:latin typeface="Times New Roman" panose="02020603050405020304" pitchFamily="18" charset="0"/>
                </a:rPr>
                <a:t> 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7663" name="Rectangle 12"/>
            <p:cNvSpPr>
              <a:spLocks noChangeArrowheads="1"/>
            </p:cNvSpPr>
            <p:nvPr/>
          </p:nvSpPr>
          <p:spPr bwMode="auto">
            <a:xfrm>
              <a:off x="0" y="3648"/>
              <a:ext cx="34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测 </a:t>
              </a:r>
              <a:r>
                <a:rPr kumimoji="1" lang="zh-CN" altLang="en-US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或微小长度变化 </a:t>
              </a:r>
              <a:r>
                <a:rPr kumimoji="1"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r>
                <a:rPr kumimoji="1" lang="en-US" altLang="zh-CN" sz="2800">
                  <a:latin typeface="Times New Roman" panose="02020603050405020304" pitchFamily="18" charset="0"/>
                </a:rPr>
                <a:t> 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81933" name="AutoShape 13"/>
          <p:cNvSpPr>
            <a:spLocks/>
          </p:cNvSpPr>
          <p:nvPr/>
        </p:nvSpPr>
        <p:spPr bwMode="auto">
          <a:xfrm>
            <a:off x="3627438" y="5121275"/>
            <a:ext cx="152400" cy="762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1934" name="Text Box 14"/>
          <p:cNvSpPr txBox="1">
            <a:spLocks noChangeArrowheads="1"/>
          </p:cNvSpPr>
          <p:nvPr/>
        </p:nvSpPr>
        <p:spPr bwMode="auto">
          <a:xfrm>
            <a:off x="684213" y="6092825"/>
            <a:ext cx="7597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*</a:t>
            </a:r>
            <a:r>
              <a:rPr lang="zh-CN" altLang="en-US" sz="2800">
                <a:latin typeface="楷体_GB2312"/>
                <a:ea typeface="楷体_GB2312"/>
                <a:cs typeface="楷体_GB2312"/>
              </a:rPr>
              <a:t>迈克尔逊和莫雷用干涉仪否定了以太的存在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  <a:endParaRPr kumimoji="1" lang="zh-CN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7661" name="Text Box 16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13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3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28" grpId="0" autoUpdateAnimBg="0"/>
      <p:bldP spid="81929" grpId="0" autoUpdateAnimBg="0"/>
      <p:bldP spid="81933" grpId="0" animBg="1"/>
      <p:bldP spid="8193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87338" y="225425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迈克耳逊干涉仪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31800" y="944563"/>
            <a:ext cx="7466013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严格垂直</a:t>
            </a:r>
            <a:r>
              <a:rPr kumimoji="1" lang="zh-CN" altLang="zh-CN" sz="2800">
                <a:latin typeface="Times New Roman" panose="02020603050405020304" pitchFamily="18" charset="0"/>
              </a:rPr>
              <a:t>时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en-US" altLang="zh-CN" sz="2800" i="1">
                <a:latin typeface="Times New Roman" panose="02020603050405020304" pitchFamily="18" charset="0"/>
              </a:rPr>
              <a:t> 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latin typeface="Times New Roman" panose="02020603050405020304" pitchFamily="18" charset="0"/>
              </a:rPr>
              <a:t>形成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厚度均匀</a:t>
            </a:r>
            <a:r>
              <a:rPr kumimoji="1" lang="zh-CN" altLang="zh-CN" sz="2800">
                <a:latin typeface="Times New Roman" panose="02020603050405020304" pitchFamily="18" charset="0"/>
              </a:rPr>
              <a:t>的</a:t>
            </a:r>
            <a:endParaRPr kumimoji="1" lang="zh-CN" altLang="en-US" sz="28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</a:t>
            </a:r>
            <a:r>
              <a:rPr kumimoji="1" lang="zh-CN" altLang="zh-CN" sz="2800">
                <a:latin typeface="Times New Roman" panose="02020603050405020304" pitchFamily="18" charset="0"/>
              </a:rPr>
              <a:t>薄膜,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394700" y="2989263"/>
            <a:ext cx="533400" cy="1725612"/>
            <a:chOff x="5232" y="2584"/>
            <a:chExt cx="336" cy="1087"/>
          </a:xfrm>
        </p:grpSpPr>
        <p:sp>
          <p:nvSpPr>
            <p:cNvPr id="28709" name="Rectangle 6"/>
            <p:cNvSpPr>
              <a:spLocks noChangeArrowheads="1"/>
            </p:cNvSpPr>
            <p:nvPr/>
          </p:nvSpPr>
          <p:spPr bwMode="auto">
            <a:xfrm>
              <a:off x="5232" y="2592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8710" name="Object 7"/>
            <p:cNvGraphicFramePr>
              <a:graphicFrameLocks noChangeAspect="1"/>
            </p:cNvGraphicFramePr>
            <p:nvPr/>
          </p:nvGraphicFramePr>
          <p:xfrm>
            <a:off x="5232" y="2584"/>
            <a:ext cx="25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2" name="Equation" r:id="rId3" imgW="241300" imgH="228600" progId="Equation.DSMT4">
                    <p:embed/>
                  </p:oleObj>
                </mc:Choice>
                <mc:Fallback>
                  <p:oleObj name="Equation" r:id="rId3" imgW="241300" imgH="228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584"/>
                          <a:ext cx="257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1" name="Rectangle 8" descr="40%"/>
            <p:cNvSpPr>
              <a:spLocks noChangeArrowheads="1"/>
            </p:cNvSpPr>
            <p:nvPr/>
          </p:nvSpPr>
          <p:spPr bwMode="auto">
            <a:xfrm>
              <a:off x="5374" y="2913"/>
              <a:ext cx="60" cy="758"/>
            </a:xfrm>
            <a:prstGeom prst="rect">
              <a:avLst/>
            </a:prstGeom>
            <a:pattFill prst="pct40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167438" y="1693863"/>
            <a:ext cx="1812925" cy="514350"/>
            <a:chOff x="4021" y="1336"/>
            <a:chExt cx="1142" cy="324"/>
          </a:xfrm>
        </p:grpSpPr>
        <p:grpSp>
          <p:nvGrpSpPr>
            <p:cNvPr id="28705" name="Group 10"/>
            <p:cNvGrpSpPr>
              <a:grpSpLocks/>
            </p:cNvGrpSpPr>
            <p:nvPr/>
          </p:nvGrpSpPr>
          <p:grpSpPr bwMode="auto">
            <a:xfrm>
              <a:off x="4800" y="1336"/>
              <a:ext cx="363" cy="324"/>
              <a:chOff x="720" y="1050"/>
              <a:chExt cx="288" cy="246"/>
            </a:xfrm>
          </p:grpSpPr>
          <p:sp>
            <p:nvSpPr>
              <p:cNvPr id="28707" name="Rectangle 11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8708" name="Object 12"/>
              <p:cNvGraphicFramePr>
                <a:graphicFrameLocks noChangeAspect="1"/>
              </p:cNvGraphicFramePr>
              <p:nvPr/>
            </p:nvGraphicFramePr>
            <p:xfrm>
              <a:off x="720" y="1050"/>
              <a:ext cx="240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13" name="Equation" r:id="rId5" imgW="253890" imgH="228501" progId="Equation.DSMT4">
                      <p:embed/>
                    </p:oleObj>
                  </mc:Choice>
                  <mc:Fallback>
                    <p:oleObj name="Equation" r:id="rId5" imgW="253890" imgH="228501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1050"/>
                            <a:ext cx="240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706" name="Rectangle 13" descr="40%"/>
            <p:cNvSpPr>
              <a:spLocks noChangeArrowheads="1"/>
            </p:cNvSpPr>
            <p:nvPr/>
          </p:nvSpPr>
          <p:spPr bwMode="auto">
            <a:xfrm rot="-5400000">
              <a:off x="4353" y="1125"/>
              <a:ext cx="63" cy="727"/>
            </a:xfrm>
            <a:prstGeom prst="rect">
              <a:avLst/>
            </a:prstGeom>
            <a:pattFill prst="pct40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82958" name="Rectangle 14"/>
          <p:cNvSpPr>
            <a:spLocks noChangeArrowheads="1"/>
          </p:cNvSpPr>
          <p:nvPr/>
        </p:nvSpPr>
        <p:spPr bwMode="auto">
          <a:xfrm rot="-2520528">
            <a:off x="6119813" y="4041775"/>
            <a:ext cx="1154112" cy="200025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H="1" flipV="1">
            <a:off x="6792913" y="1935163"/>
            <a:ext cx="1587" cy="22860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Line 16"/>
          <p:cNvSpPr>
            <a:spLocks noChangeShapeType="1"/>
          </p:cNvSpPr>
          <p:nvPr/>
        </p:nvSpPr>
        <p:spPr bwMode="auto">
          <a:xfrm>
            <a:off x="6718300" y="2011363"/>
            <a:ext cx="0" cy="35814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Line 17"/>
          <p:cNvSpPr>
            <a:spLocks noChangeShapeType="1"/>
          </p:cNvSpPr>
          <p:nvPr/>
        </p:nvSpPr>
        <p:spPr bwMode="auto">
          <a:xfrm>
            <a:off x="6794500" y="4221163"/>
            <a:ext cx="0" cy="1403350"/>
          </a:xfrm>
          <a:prstGeom prst="line">
            <a:avLst/>
          </a:prstGeom>
          <a:noFill/>
          <a:ln w="28575">
            <a:solidFill>
              <a:srgbClr val="FF2D2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Line 18"/>
          <p:cNvSpPr>
            <a:spLocks noChangeShapeType="1"/>
          </p:cNvSpPr>
          <p:nvPr/>
        </p:nvSpPr>
        <p:spPr bwMode="auto">
          <a:xfrm flipH="1">
            <a:off x="6311900" y="3840163"/>
            <a:ext cx="865188" cy="80327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422900" y="3992563"/>
            <a:ext cx="1443038" cy="401637"/>
            <a:chOff x="4706" y="3357"/>
            <a:chExt cx="909" cy="253"/>
          </a:xfrm>
        </p:grpSpPr>
        <p:sp>
          <p:nvSpPr>
            <p:cNvPr id="28702" name="Line 20"/>
            <p:cNvSpPr>
              <a:spLocks noChangeShapeType="1"/>
            </p:cNvSpPr>
            <p:nvPr/>
          </p:nvSpPr>
          <p:spPr bwMode="auto">
            <a:xfrm flipV="1">
              <a:off x="4706" y="3357"/>
              <a:ext cx="303" cy="1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Line 21"/>
            <p:cNvSpPr>
              <a:spLocks noChangeShapeType="1"/>
            </p:cNvSpPr>
            <p:nvPr/>
          </p:nvSpPr>
          <p:spPr bwMode="auto">
            <a:xfrm>
              <a:off x="4706" y="3484"/>
              <a:ext cx="303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4" name="Line 22"/>
            <p:cNvSpPr>
              <a:spLocks noChangeShapeType="1"/>
            </p:cNvSpPr>
            <p:nvPr/>
          </p:nvSpPr>
          <p:spPr bwMode="auto">
            <a:xfrm>
              <a:off x="4767" y="3484"/>
              <a:ext cx="8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5162550" y="4149725"/>
            <a:ext cx="655638" cy="566738"/>
            <a:chOff x="4542" y="3456"/>
            <a:chExt cx="413" cy="357"/>
          </a:xfrm>
        </p:grpSpPr>
        <p:graphicFrame>
          <p:nvGraphicFramePr>
            <p:cNvPr id="28700" name="Object 24"/>
            <p:cNvGraphicFramePr>
              <a:graphicFrameLocks noChangeAspect="1"/>
            </p:cNvGraphicFramePr>
            <p:nvPr/>
          </p:nvGraphicFramePr>
          <p:xfrm>
            <a:off x="4542" y="3551"/>
            <a:ext cx="413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4" name="Equation" r:id="rId7" imgW="28634" imgH="57240" progId="Equation.DSMT4">
                    <p:embed/>
                  </p:oleObj>
                </mc:Choice>
                <mc:Fallback>
                  <p:oleObj name="Equation" r:id="rId7" imgW="28634" imgH="5724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3551"/>
                          <a:ext cx="413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1" name="Oval 25"/>
            <p:cNvSpPr>
              <a:spLocks noChangeArrowheads="1"/>
            </p:cNvSpPr>
            <p:nvPr/>
          </p:nvSpPr>
          <p:spPr bwMode="auto">
            <a:xfrm>
              <a:off x="4656" y="34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82970" name="Rectangle 26"/>
          <p:cNvSpPr>
            <a:spLocks noChangeArrowheads="1"/>
          </p:cNvSpPr>
          <p:nvPr/>
        </p:nvSpPr>
        <p:spPr bwMode="auto">
          <a:xfrm rot="-2520528">
            <a:off x="7023100" y="4097338"/>
            <a:ext cx="1154113" cy="200025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2971" name="Line 27"/>
          <p:cNvSpPr>
            <a:spLocks noChangeShapeType="1"/>
          </p:cNvSpPr>
          <p:nvPr/>
        </p:nvSpPr>
        <p:spPr bwMode="auto">
          <a:xfrm>
            <a:off x="6870700" y="4173538"/>
            <a:ext cx="1827213" cy="0"/>
          </a:xfrm>
          <a:prstGeom prst="line">
            <a:avLst/>
          </a:prstGeom>
          <a:noFill/>
          <a:ln w="28575">
            <a:solidFill>
              <a:srgbClr val="FF2D2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Line 28"/>
          <p:cNvSpPr>
            <a:spLocks noChangeShapeType="1"/>
          </p:cNvSpPr>
          <p:nvPr/>
        </p:nvSpPr>
        <p:spPr bwMode="auto">
          <a:xfrm flipH="1">
            <a:off x="6794500" y="4221163"/>
            <a:ext cx="1827213" cy="0"/>
          </a:xfrm>
          <a:prstGeom prst="line">
            <a:avLst/>
          </a:prstGeom>
          <a:noFill/>
          <a:ln w="28575">
            <a:solidFill>
              <a:srgbClr val="FF2D2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6184900" y="2133600"/>
            <a:ext cx="1697038" cy="469900"/>
            <a:chOff x="4032" y="1701"/>
            <a:chExt cx="1036" cy="192"/>
          </a:xfrm>
        </p:grpSpPr>
        <p:sp>
          <p:nvSpPr>
            <p:cNvPr id="28698" name="Line 30"/>
            <p:cNvSpPr>
              <a:spLocks noChangeShapeType="1"/>
            </p:cNvSpPr>
            <p:nvPr/>
          </p:nvSpPr>
          <p:spPr bwMode="auto">
            <a:xfrm>
              <a:off x="4032" y="1776"/>
              <a:ext cx="720" cy="0"/>
            </a:xfrm>
            <a:prstGeom prst="line">
              <a:avLst/>
            </a:prstGeom>
            <a:noFill/>
            <a:ln w="28575">
              <a:solidFill>
                <a:srgbClr val="0099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8699" name="Object 31"/>
            <p:cNvGraphicFramePr>
              <a:graphicFrameLocks noChangeAspect="1"/>
            </p:cNvGraphicFramePr>
            <p:nvPr/>
          </p:nvGraphicFramePr>
          <p:xfrm>
            <a:off x="4747" y="1701"/>
            <a:ext cx="32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5" name="Equation" r:id="rId9" imgW="241195" imgH="241195" progId="Equation.DSMT4">
                    <p:embed/>
                  </p:oleObj>
                </mc:Choice>
                <mc:Fallback>
                  <p:oleObj name="Equation" r:id="rId9" imgW="241195" imgH="241195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7" y="1701"/>
                          <a:ext cx="32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6043613" y="2003425"/>
            <a:ext cx="1133475" cy="258763"/>
            <a:chOff x="4001" y="1152"/>
            <a:chExt cx="389" cy="586"/>
          </a:xfrm>
        </p:grpSpPr>
        <p:sp>
          <p:nvSpPr>
            <p:cNvPr id="28695" name="Line 36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6" name="Line 37"/>
            <p:cNvSpPr>
              <a:spLocks noChangeShapeType="1"/>
            </p:cNvSpPr>
            <p:nvPr/>
          </p:nvSpPr>
          <p:spPr bwMode="auto">
            <a:xfrm flipV="1">
              <a:off x="4080" y="15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8697" name="Object 38"/>
            <p:cNvGraphicFramePr>
              <a:graphicFrameLocks noChangeAspect="1"/>
            </p:cNvGraphicFramePr>
            <p:nvPr/>
          </p:nvGraphicFramePr>
          <p:xfrm>
            <a:off x="4001" y="1233"/>
            <a:ext cx="389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6" name="Equation" r:id="rId11" imgW="253890" imgH="330057" progId="Equation.DSMT4">
                    <p:embed/>
                  </p:oleObj>
                </mc:Choice>
                <mc:Fallback>
                  <p:oleObj name="Equation" r:id="rId11" imgW="253890" imgH="330057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1" y="1233"/>
                          <a:ext cx="389" cy="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83" name="Rectangle 39"/>
          <p:cNvSpPr>
            <a:spLocks noChangeArrowheads="1"/>
          </p:cNvSpPr>
          <p:nvPr/>
        </p:nvSpPr>
        <p:spPr bwMode="auto">
          <a:xfrm>
            <a:off x="712788" y="1916113"/>
            <a:ext cx="4364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d 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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条纹外冒；反之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内缩。</a:t>
            </a:r>
          </a:p>
        </p:txBody>
      </p:sp>
      <p:sp>
        <p:nvSpPr>
          <p:cNvPr id="83012" name="Text Box 68"/>
          <p:cNvSpPr txBox="1">
            <a:spLocks noChangeArrowheads="1"/>
          </p:cNvSpPr>
          <p:nvPr/>
        </p:nvSpPr>
        <p:spPr bwMode="auto">
          <a:xfrm>
            <a:off x="1511300" y="1362075"/>
            <a:ext cx="4535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zh-CN" sz="2800">
                <a:latin typeface="Times New Roman" panose="02020603050405020304" pitchFamily="18" charset="0"/>
              </a:rPr>
              <a:t>干涉条纹是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等倾条纹</a:t>
            </a:r>
            <a:r>
              <a:rPr kumimoji="1" lang="zh-CN" altLang="zh-CN" sz="2800">
                <a:latin typeface="Times New Roman" panose="02020603050405020304" pitchFamily="18" charset="0"/>
              </a:rPr>
              <a:t>。</a:t>
            </a:r>
            <a:endParaRPr kumimoji="1" lang="zh-CN" altLang="en-US" sz="2400" b="0">
              <a:latin typeface="Times New Roman" panose="02020603050405020304" pitchFamily="18" charset="0"/>
            </a:endParaRPr>
          </a:p>
        </p:txBody>
      </p:sp>
      <p:pic>
        <p:nvPicPr>
          <p:cNvPr id="83013" name="Picture 69" descr="17-18-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716213"/>
            <a:ext cx="27717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3" name="Text Box 73"/>
          <p:cNvSpPr txBox="1">
            <a:spLocks noChangeArrowheads="1"/>
          </p:cNvSpPr>
          <p:nvPr/>
        </p:nvSpPr>
        <p:spPr bwMode="auto">
          <a:xfrm>
            <a:off x="8675688" y="6416675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14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9" name="Rectangle 2">
            <a:hlinkClick r:id="rId14" action="ppaction://hlinkfile"/>
          </p:cNvPr>
          <p:cNvSpPr>
            <a:spLocks noChangeArrowheads="1"/>
          </p:cNvSpPr>
          <p:nvPr/>
        </p:nvSpPr>
        <p:spPr bwMode="auto">
          <a:xfrm>
            <a:off x="6403975" y="6189663"/>
            <a:ext cx="1920875" cy="3683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Times New Roman" panose="02020603050405020304" pitchFamily="18" charset="0"/>
                <a:ea typeface="楷体_GB2312"/>
                <a:cs typeface="楷体_GB2312"/>
              </a:rPr>
              <a:t>迈克耳逊干涉仪</a:t>
            </a: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75"/>
                                        <p:tgtEl>
                                          <p:spTgt spid="8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3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75"/>
                                        <p:tgtEl>
                                          <p:spTgt spid="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utoUpdateAnimBg="0"/>
      <p:bldP spid="82948" grpId="0" autoUpdateAnimBg="0"/>
      <p:bldP spid="82958" grpId="0" animBg="1"/>
      <p:bldP spid="82959" grpId="0" animBg="1"/>
      <p:bldP spid="82960" grpId="0" animBg="1"/>
      <p:bldP spid="82961" grpId="0" animBg="1"/>
      <p:bldP spid="82962" grpId="0" animBg="1"/>
      <p:bldP spid="82970" grpId="0" animBg="1"/>
      <p:bldP spid="82971" grpId="0" animBg="1"/>
      <p:bldP spid="82972" grpId="0" animBg="1"/>
      <p:bldP spid="82983" grpId="0" autoUpdateAnimBg="0"/>
      <p:bldP spid="83012" grpId="0" autoUpdateAnimBg="0"/>
      <p:bldP spid="39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129213" y="776288"/>
            <a:ext cx="3635375" cy="3917950"/>
            <a:chOff x="1536" y="912"/>
            <a:chExt cx="2354" cy="2468"/>
          </a:xfrm>
        </p:grpSpPr>
        <p:sp>
          <p:nvSpPr>
            <p:cNvPr id="29703" name="Rectangle 42"/>
            <p:cNvSpPr>
              <a:spLocks noChangeArrowheads="1"/>
            </p:cNvSpPr>
            <p:nvPr/>
          </p:nvSpPr>
          <p:spPr bwMode="auto">
            <a:xfrm>
              <a:off x="3554" y="1728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9704" name="Object 43"/>
            <p:cNvGraphicFramePr>
              <a:graphicFrameLocks noChangeAspect="1"/>
            </p:cNvGraphicFramePr>
            <p:nvPr/>
          </p:nvGraphicFramePr>
          <p:xfrm>
            <a:off x="3554" y="1728"/>
            <a:ext cx="25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8" name="Equation" r:id="rId3" imgW="241091" imgH="215713" progId="Equation.3">
                    <p:embed/>
                  </p:oleObj>
                </mc:Choice>
                <mc:Fallback>
                  <p:oleObj name="Equation" r:id="rId3" imgW="241091" imgH="215713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1728"/>
                          <a:ext cx="25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5" name="Rectangle 44" descr="40%"/>
            <p:cNvSpPr>
              <a:spLocks noChangeArrowheads="1"/>
            </p:cNvSpPr>
            <p:nvPr/>
          </p:nvSpPr>
          <p:spPr bwMode="auto">
            <a:xfrm rot="-529818">
              <a:off x="3696" y="2049"/>
              <a:ext cx="60" cy="758"/>
            </a:xfrm>
            <a:prstGeom prst="rect">
              <a:avLst/>
            </a:prstGeom>
            <a:pattFill prst="pct40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29706" name="Group 45"/>
            <p:cNvGrpSpPr>
              <a:grpSpLocks/>
            </p:cNvGrpSpPr>
            <p:nvPr/>
          </p:nvGrpSpPr>
          <p:grpSpPr bwMode="auto">
            <a:xfrm>
              <a:off x="2162" y="912"/>
              <a:ext cx="1142" cy="316"/>
              <a:chOff x="4021" y="1344"/>
              <a:chExt cx="1142" cy="316"/>
            </a:xfrm>
          </p:grpSpPr>
          <p:grpSp>
            <p:nvGrpSpPr>
              <p:cNvPr id="29724" name="Group 46"/>
              <p:cNvGrpSpPr>
                <a:grpSpLocks/>
              </p:cNvGrpSpPr>
              <p:nvPr/>
            </p:nvGrpSpPr>
            <p:grpSpPr bwMode="auto">
              <a:xfrm>
                <a:off x="4800" y="1344"/>
                <a:ext cx="363" cy="316"/>
                <a:chOff x="720" y="1056"/>
                <a:chExt cx="288" cy="240"/>
              </a:xfrm>
            </p:grpSpPr>
            <p:sp>
              <p:nvSpPr>
                <p:cNvPr id="29726" name="Rectangle 47"/>
                <p:cNvSpPr>
                  <a:spLocks noChangeArrowheads="1"/>
                </p:cNvSpPr>
                <p:nvPr/>
              </p:nvSpPr>
              <p:spPr bwMode="auto">
                <a:xfrm>
                  <a:off x="720" y="1056"/>
                  <a:ext cx="28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9727" name="Object 48"/>
                <p:cNvGraphicFramePr>
                  <a:graphicFrameLocks noChangeAspect="1"/>
                </p:cNvGraphicFramePr>
                <p:nvPr/>
              </p:nvGraphicFramePr>
              <p:xfrm>
                <a:off x="720" y="1056"/>
                <a:ext cx="240" cy="2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729" name="Equation" r:id="rId5" imgW="253780" imgH="215713" progId="Equation.3">
                        <p:embed/>
                      </p:oleObj>
                    </mc:Choice>
                    <mc:Fallback>
                      <p:oleObj name="Equation" r:id="rId5" imgW="253780" imgH="215713" progId="Equation.3">
                        <p:embed/>
                        <p:pic>
                          <p:nvPicPr>
                            <p:cNvPr id="0" name="Object 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0" y="1056"/>
                              <a:ext cx="240" cy="2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9725" name="Rectangle 49" descr="40%"/>
              <p:cNvSpPr>
                <a:spLocks noChangeArrowheads="1"/>
              </p:cNvSpPr>
              <p:nvPr/>
            </p:nvSpPr>
            <p:spPr bwMode="auto">
              <a:xfrm rot="-5400000">
                <a:off x="4353" y="1125"/>
                <a:ext cx="63" cy="727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07" name="Rectangle 50"/>
            <p:cNvSpPr>
              <a:spLocks noChangeArrowheads="1"/>
            </p:cNvSpPr>
            <p:nvPr/>
          </p:nvSpPr>
          <p:spPr bwMode="auto">
            <a:xfrm rot="-2520528">
              <a:off x="2121" y="2383"/>
              <a:ext cx="727" cy="1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9708" name="Line 51"/>
            <p:cNvSpPr>
              <a:spLocks noChangeShapeType="1"/>
            </p:cNvSpPr>
            <p:nvPr/>
          </p:nvSpPr>
          <p:spPr bwMode="auto">
            <a:xfrm flipH="1" flipV="1">
              <a:off x="2545" y="1056"/>
              <a:ext cx="1" cy="14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Line 52"/>
            <p:cNvSpPr>
              <a:spLocks noChangeShapeType="1"/>
            </p:cNvSpPr>
            <p:nvPr/>
          </p:nvSpPr>
          <p:spPr bwMode="auto">
            <a:xfrm>
              <a:off x="2498" y="1056"/>
              <a:ext cx="0" cy="230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Line 53"/>
            <p:cNvSpPr>
              <a:spLocks noChangeShapeType="1"/>
            </p:cNvSpPr>
            <p:nvPr/>
          </p:nvSpPr>
          <p:spPr bwMode="auto">
            <a:xfrm>
              <a:off x="2546" y="2496"/>
              <a:ext cx="0" cy="884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Line 54"/>
            <p:cNvSpPr>
              <a:spLocks noChangeShapeType="1"/>
            </p:cNvSpPr>
            <p:nvPr/>
          </p:nvSpPr>
          <p:spPr bwMode="auto">
            <a:xfrm flipH="1">
              <a:off x="2242" y="2256"/>
              <a:ext cx="545" cy="50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712" name="Group 55"/>
            <p:cNvGrpSpPr>
              <a:grpSpLocks/>
            </p:cNvGrpSpPr>
            <p:nvPr/>
          </p:nvGrpSpPr>
          <p:grpSpPr bwMode="auto">
            <a:xfrm>
              <a:off x="1682" y="2352"/>
              <a:ext cx="909" cy="253"/>
              <a:chOff x="4706" y="3357"/>
              <a:chExt cx="909" cy="253"/>
            </a:xfrm>
          </p:grpSpPr>
          <p:sp>
            <p:nvSpPr>
              <p:cNvPr id="29721" name="Line 56"/>
              <p:cNvSpPr>
                <a:spLocks noChangeShapeType="1"/>
              </p:cNvSpPr>
              <p:nvPr/>
            </p:nvSpPr>
            <p:spPr bwMode="auto">
              <a:xfrm flipV="1">
                <a:off x="4706" y="3357"/>
                <a:ext cx="303" cy="1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22" name="Line 57"/>
              <p:cNvSpPr>
                <a:spLocks noChangeShapeType="1"/>
              </p:cNvSpPr>
              <p:nvPr/>
            </p:nvSpPr>
            <p:spPr bwMode="auto">
              <a:xfrm>
                <a:off x="4706" y="3484"/>
                <a:ext cx="303" cy="1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23" name="Line 58"/>
              <p:cNvSpPr>
                <a:spLocks noChangeShapeType="1"/>
              </p:cNvSpPr>
              <p:nvPr/>
            </p:nvSpPr>
            <p:spPr bwMode="auto">
              <a:xfrm>
                <a:off x="4767" y="3484"/>
                <a:ext cx="8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13" name="Group 59"/>
            <p:cNvGrpSpPr>
              <a:grpSpLocks/>
            </p:cNvGrpSpPr>
            <p:nvPr/>
          </p:nvGrpSpPr>
          <p:grpSpPr bwMode="auto">
            <a:xfrm>
              <a:off x="1536" y="2163"/>
              <a:ext cx="240" cy="384"/>
              <a:chOff x="4560" y="3168"/>
              <a:chExt cx="240" cy="384"/>
            </a:xfrm>
          </p:grpSpPr>
          <p:graphicFrame>
            <p:nvGraphicFramePr>
              <p:cNvPr id="29719" name="Object 60"/>
              <p:cNvGraphicFramePr>
                <a:graphicFrameLocks noChangeAspect="1"/>
              </p:cNvGraphicFramePr>
              <p:nvPr/>
            </p:nvGraphicFramePr>
            <p:xfrm>
              <a:off x="4560" y="3168"/>
              <a:ext cx="240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30" name="Equation" r:id="rId7" imgW="0" imgH="28620" progId="Equation.3">
                      <p:embed/>
                    </p:oleObj>
                  </mc:Choice>
                  <mc:Fallback>
                    <p:oleObj name="Equation" r:id="rId7" imgW="0" imgH="28620" progId="Equation.3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3168"/>
                            <a:ext cx="240" cy="3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20" name="Oval 61"/>
              <p:cNvSpPr>
                <a:spLocks noChangeArrowheads="1"/>
              </p:cNvSpPr>
              <p:nvPr/>
            </p:nvSpPr>
            <p:spPr bwMode="auto">
              <a:xfrm>
                <a:off x="4656" y="345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14" name="Rectangle 62"/>
            <p:cNvSpPr>
              <a:spLocks noChangeArrowheads="1"/>
            </p:cNvSpPr>
            <p:nvPr/>
          </p:nvSpPr>
          <p:spPr bwMode="auto">
            <a:xfrm rot="-2520528">
              <a:off x="2690" y="2418"/>
              <a:ext cx="727" cy="1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9715" name="Line 63"/>
            <p:cNvSpPr>
              <a:spLocks noChangeShapeType="1"/>
            </p:cNvSpPr>
            <p:nvPr/>
          </p:nvSpPr>
          <p:spPr bwMode="auto">
            <a:xfrm>
              <a:off x="2594" y="2466"/>
              <a:ext cx="1151" cy="0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64"/>
            <p:cNvSpPr>
              <a:spLocks noChangeShapeType="1"/>
            </p:cNvSpPr>
            <p:nvPr/>
          </p:nvSpPr>
          <p:spPr bwMode="auto">
            <a:xfrm flipH="1">
              <a:off x="2546" y="2496"/>
              <a:ext cx="1151" cy="0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Line 65"/>
            <p:cNvSpPr>
              <a:spLocks noChangeShapeType="1"/>
            </p:cNvSpPr>
            <p:nvPr/>
          </p:nvSpPr>
          <p:spPr bwMode="auto">
            <a:xfrm>
              <a:off x="2114" y="1200"/>
              <a:ext cx="768" cy="96"/>
            </a:xfrm>
            <a:prstGeom prst="line">
              <a:avLst/>
            </a:prstGeom>
            <a:noFill/>
            <a:ln w="28575">
              <a:solidFill>
                <a:srgbClr val="0099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9718" name="Object 66"/>
            <p:cNvGraphicFramePr>
              <a:graphicFrameLocks noChangeAspect="1"/>
            </p:cNvGraphicFramePr>
            <p:nvPr/>
          </p:nvGraphicFramePr>
          <p:xfrm>
            <a:off x="2690" y="1344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" name="Equation" r:id="rId9" imgW="596641" imgH="545863" progId="Equation.3">
                    <p:embed/>
                  </p:oleObj>
                </mc:Choice>
                <mc:Fallback>
                  <p:oleObj name="Equation" r:id="rId9" imgW="596641" imgH="545863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0" y="1344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314325" y="593725"/>
            <a:ext cx="49323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000">
                <a:latin typeface="Times New Roman" panose="02020603050405020304" pitchFamily="18" charset="0"/>
              </a:rPr>
              <a:t> 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不严格垂直</a:t>
            </a:r>
            <a:r>
              <a:rPr kumimoji="1" lang="zh-CN" altLang="zh-CN" sz="2800">
                <a:latin typeface="Times New Roman" panose="02020603050405020304" pitchFamily="18" charset="0"/>
              </a:rPr>
              <a:t>时， </a:t>
            </a:r>
            <a:endParaRPr kumimoji="1" lang="zh-CN" altLang="en-US" sz="2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i="1">
                <a:latin typeface="Times New Roman" panose="02020603050405020304" pitchFamily="18" charset="0"/>
                <a:ea typeface="楷体_GB2312"/>
                <a:cs typeface="楷体_GB2312"/>
              </a:rPr>
              <a:t> 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zh-CN" altLang="zh-CN" sz="1800" b="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latin typeface="Times New Roman" panose="02020603050405020304" pitchFamily="18" charset="0"/>
              </a:rPr>
              <a:t>形成一空气隙</a:t>
            </a:r>
            <a:r>
              <a:rPr kumimoji="1" lang="zh-CN" altLang="en-US" sz="2800">
                <a:latin typeface="Times New Roman" panose="02020603050405020304" pitchFamily="18" charset="0"/>
              </a:rPr>
              <a:t/>
            </a:r>
            <a:br>
              <a:rPr kumimoji="1" lang="zh-CN" altLang="en-US" sz="2800">
                <a:latin typeface="Times New Roman" panose="02020603050405020304" pitchFamily="18" charset="0"/>
              </a:rPr>
            </a:br>
            <a:r>
              <a:rPr kumimoji="1" lang="zh-CN" altLang="en-US" sz="2800">
                <a:latin typeface="Times New Roman" panose="02020603050405020304" pitchFamily="18" charset="0"/>
              </a:rPr>
              <a:t>  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劈尖</a:t>
            </a:r>
            <a:r>
              <a:rPr kumimoji="1" lang="zh-CN" altLang="zh-CN" sz="2800">
                <a:latin typeface="Times New Roman" panose="02020603050405020304" pitchFamily="18" charset="0"/>
              </a:rPr>
              <a:t>,    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30" name="Object 70"/>
          <p:cNvGraphicFramePr>
            <a:graphicFrameLocks noChangeAspect="1"/>
          </p:cNvGraphicFramePr>
          <p:nvPr/>
        </p:nvGraphicFramePr>
        <p:xfrm>
          <a:off x="823913" y="2528888"/>
          <a:ext cx="2701925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BMP 图象" r:id="rId11" imgW="2438095" imgH="2886478" progId="PBrush">
                  <p:embed/>
                </p:oleObj>
              </mc:Choice>
              <mc:Fallback>
                <p:oleObj name="BMP 图象" r:id="rId11" imgW="2438095" imgH="2886478" progId="PBrush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2528888"/>
                        <a:ext cx="2701925" cy="212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71"/>
          <p:cNvSpPr txBox="1">
            <a:spLocks noChangeArrowheads="1"/>
          </p:cNvSpPr>
          <p:nvPr/>
        </p:nvSpPr>
        <p:spPr bwMode="auto">
          <a:xfrm>
            <a:off x="1438275" y="1522413"/>
            <a:ext cx="3690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zh-CN" sz="2800">
                <a:latin typeface="Times New Roman" panose="02020603050405020304" pitchFamily="18" charset="0"/>
              </a:rPr>
              <a:t>干涉条纹是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等厚条纹</a:t>
            </a:r>
            <a:endParaRPr kumimoji="1" lang="zh-CN" altLang="en-US" sz="2400" b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823913" y="5370513"/>
            <a:ext cx="78835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zh-CN" sz="2800">
                <a:latin typeface="Times New Roman" panose="02020603050405020304" pitchFamily="18" charset="0"/>
              </a:rPr>
              <a:t>干涉条纹的位置取决于光程差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zh-CN" sz="2800">
                <a:latin typeface="Times New Roman" panose="02020603050405020304" pitchFamily="18" charset="0"/>
              </a:rPr>
              <a:t>只要光程差有微小的变化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zh-CN" sz="2800">
                <a:latin typeface="Times New Roman" panose="02020603050405020304" pitchFamily="18" charset="0"/>
              </a:rPr>
              <a:t>条纹就发生可鉴别的移动。</a:t>
            </a:r>
            <a:endParaRPr kumimoji="1" lang="zh-CN" altLang="en-US" sz="28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1" grpId="0" autoUpdateAnimBg="0"/>
      <p:bldP spid="3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755650" y="466725"/>
            <a:ext cx="80883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zh-CN" altLang="zh-CN" sz="2800">
                <a:latin typeface="Times New Roman" panose="02020603050405020304" pitchFamily="18" charset="0"/>
              </a:rPr>
              <a:t> 平移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 sz="2800">
                <a:latin typeface="Times New Roman" panose="02020603050405020304" pitchFamily="18" charset="0"/>
              </a:rPr>
              <a:t>（</a:t>
            </a:r>
            <a:r>
              <a:rPr kumimoji="1" lang="zh-CN" altLang="zh-CN" sz="2800">
                <a:latin typeface="Times New Roman" panose="02020603050405020304" pitchFamily="18" charset="0"/>
              </a:rPr>
              <a:t>即改变 </a:t>
            </a:r>
            <a:r>
              <a:rPr kumimoji="1" lang="zh-CN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1" lang="zh-CN" altLang="zh-CN" sz="2800">
                <a:latin typeface="Times New Roman" panose="02020603050405020304" pitchFamily="18" charset="0"/>
              </a:rPr>
              <a:t>）</a:t>
            </a:r>
            <a:r>
              <a:rPr kumimoji="1" lang="zh-CN" altLang="en-US" sz="2800">
                <a:latin typeface="Times New Roman" panose="02020603050405020304" pitchFamily="18" charset="0"/>
              </a:rPr>
              <a:t>，由 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2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zh-CN" sz="2800">
                <a:latin typeface="Times New Roman" panose="02020603050405020304" pitchFamily="18" charset="0"/>
              </a:rPr>
              <a:t>知</a:t>
            </a:r>
            <a:r>
              <a:rPr kumimoji="1" lang="zh-CN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1" lang="zh-CN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改变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</a:t>
            </a:r>
            <a:r>
              <a:rPr kumimoji="1" lang="zh-CN" altLang="zh-CN" sz="2800">
                <a:latin typeface="Times New Roman" panose="02020603050405020304" pitchFamily="18" charset="0"/>
              </a:rPr>
              <a:t>就有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一条明纹</a:t>
            </a:r>
            <a:r>
              <a:rPr kumimoji="1" lang="zh-CN" altLang="zh-CN" sz="2800">
                <a:latin typeface="Times New Roman" panose="02020603050405020304" pitchFamily="18" charset="0"/>
              </a:rPr>
              <a:t>移动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742950" y="1665288"/>
            <a:ext cx="4800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*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latin typeface="Times New Roman" panose="02020603050405020304" pitchFamily="18" charset="0"/>
              </a:rPr>
              <a:t>平移 </a:t>
            </a:r>
            <a:r>
              <a:rPr kumimoji="1" lang="zh-CN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zh-CN" sz="2800">
                <a:latin typeface="Times New Roman" panose="02020603050405020304" pitchFamily="18" charset="0"/>
              </a:rPr>
              <a:t>视场中有</a:t>
            </a:r>
            <a:r>
              <a:rPr kumimoji="1" lang="zh-CN" altLang="en-US" sz="2800">
                <a:latin typeface="Times New Roman" panose="02020603050405020304" pitchFamily="18" charset="0"/>
              </a:rPr>
              <a:t>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   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一条明纹</a:t>
            </a:r>
            <a:r>
              <a:rPr kumimoji="1" lang="zh-CN" altLang="zh-CN" sz="2800">
                <a:latin typeface="Times New Roman" panose="02020603050405020304" pitchFamily="18" charset="0"/>
              </a:rPr>
              <a:t>移动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zh-CN" sz="2800">
                <a:latin typeface="Times New Roman" panose="02020603050405020304" pitchFamily="18" charset="0"/>
              </a:rPr>
              <a:t>数出视</a:t>
            </a:r>
            <a:r>
              <a:rPr kumimoji="1" lang="zh-CN" altLang="en-US" sz="2800">
                <a:latin typeface="Times New Roman" panose="02020603050405020304" pitchFamily="18" charset="0"/>
              </a:rPr>
              <a:t/>
            </a:r>
            <a:br>
              <a:rPr kumimoji="1" lang="zh-CN" altLang="en-US" sz="2800">
                <a:latin typeface="Times New Roman" panose="02020603050405020304" pitchFamily="18" charset="0"/>
              </a:rPr>
            </a:br>
            <a:r>
              <a:rPr kumimoji="1" lang="zh-CN" altLang="en-US" sz="2800">
                <a:latin typeface="Times New Roman" panose="02020603050405020304" pitchFamily="18" charset="0"/>
              </a:rPr>
              <a:t>   </a:t>
            </a:r>
            <a:r>
              <a:rPr kumimoji="1" lang="zh-CN" altLang="zh-CN" sz="2800">
                <a:latin typeface="Times New Roman" panose="02020603050405020304" pitchFamily="18" charset="0"/>
              </a:rPr>
              <a:t>场中明纹移动的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数目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i="1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   </a:t>
            </a:r>
            <a:r>
              <a:rPr kumimoji="1" lang="zh-CN" altLang="en-US" sz="2800">
                <a:latin typeface="Times New Roman" panose="02020603050405020304" pitchFamily="18" charset="0"/>
              </a:rPr>
              <a:t>可算出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 sz="2800">
                <a:latin typeface="Times New Roman" panose="02020603050405020304" pitchFamily="18" charset="0"/>
              </a:rPr>
              <a:t>平移的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距离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1871663" y="3789363"/>
          <a:ext cx="19907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7" name="Equation" r:id="rId3" imgW="1219110" imgH="590490" progId="Equation.DSMT4">
                  <p:embed/>
                </p:oleObj>
              </mc:Choice>
              <mc:Fallback>
                <p:oleObj name="Equation" r:id="rId3" imgW="1219110" imgH="5904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789363"/>
                        <a:ext cx="19907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5106988" y="1506538"/>
            <a:ext cx="3789362" cy="4038600"/>
            <a:chOff x="3270" y="890"/>
            <a:chExt cx="2387" cy="2544"/>
          </a:xfrm>
        </p:grpSpPr>
        <p:grpSp>
          <p:nvGrpSpPr>
            <p:cNvPr id="30729" name="Group 7"/>
            <p:cNvGrpSpPr>
              <a:grpSpLocks/>
            </p:cNvGrpSpPr>
            <p:nvPr/>
          </p:nvGrpSpPr>
          <p:grpSpPr bwMode="auto">
            <a:xfrm>
              <a:off x="5288" y="1754"/>
              <a:ext cx="336" cy="1079"/>
              <a:chOff x="5232" y="2592"/>
              <a:chExt cx="336" cy="1079"/>
            </a:xfrm>
          </p:grpSpPr>
          <p:sp>
            <p:nvSpPr>
              <p:cNvPr id="30784" name="Rectangle 8"/>
              <p:cNvSpPr>
                <a:spLocks noChangeArrowheads="1"/>
              </p:cNvSpPr>
              <p:nvPr/>
            </p:nvSpPr>
            <p:spPr bwMode="auto">
              <a:xfrm>
                <a:off x="5232" y="2592"/>
                <a:ext cx="33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0785" name="Object 9"/>
              <p:cNvGraphicFramePr>
                <a:graphicFrameLocks noChangeAspect="1"/>
              </p:cNvGraphicFramePr>
              <p:nvPr/>
            </p:nvGraphicFramePr>
            <p:xfrm>
              <a:off x="5232" y="2592"/>
              <a:ext cx="257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8" name="Equation" r:id="rId5" imgW="241091" imgH="215713" progId="Equation.3">
                      <p:embed/>
                    </p:oleObj>
                  </mc:Choice>
                  <mc:Fallback>
                    <p:oleObj name="Equation" r:id="rId5" imgW="241091" imgH="215713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2592"/>
                            <a:ext cx="257" cy="2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86" name="Rectangle 10" descr="40%"/>
              <p:cNvSpPr>
                <a:spLocks noChangeArrowheads="1"/>
              </p:cNvSpPr>
              <p:nvPr/>
            </p:nvSpPr>
            <p:spPr bwMode="auto">
              <a:xfrm>
                <a:off x="5374" y="2913"/>
                <a:ext cx="60" cy="758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0730" name="Group 11"/>
            <p:cNvGrpSpPr>
              <a:grpSpLocks/>
            </p:cNvGrpSpPr>
            <p:nvPr/>
          </p:nvGrpSpPr>
          <p:grpSpPr bwMode="auto">
            <a:xfrm>
              <a:off x="3885" y="938"/>
              <a:ext cx="1142" cy="316"/>
              <a:chOff x="4021" y="1344"/>
              <a:chExt cx="1142" cy="316"/>
            </a:xfrm>
          </p:grpSpPr>
          <p:grpSp>
            <p:nvGrpSpPr>
              <p:cNvPr id="30780" name="Group 12"/>
              <p:cNvGrpSpPr>
                <a:grpSpLocks/>
              </p:cNvGrpSpPr>
              <p:nvPr/>
            </p:nvGrpSpPr>
            <p:grpSpPr bwMode="auto">
              <a:xfrm>
                <a:off x="4800" y="1344"/>
                <a:ext cx="363" cy="316"/>
                <a:chOff x="720" y="1056"/>
                <a:chExt cx="288" cy="240"/>
              </a:xfrm>
            </p:grpSpPr>
            <p:sp>
              <p:nvSpPr>
                <p:cNvPr id="30782" name="Rectangle 13"/>
                <p:cNvSpPr>
                  <a:spLocks noChangeArrowheads="1"/>
                </p:cNvSpPr>
                <p:nvPr/>
              </p:nvSpPr>
              <p:spPr bwMode="auto">
                <a:xfrm>
                  <a:off x="720" y="1056"/>
                  <a:ext cx="28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0783" name="Object 14"/>
                <p:cNvGraphicFramePr>
                  <a:graphicFrameLocks noChangeAspect="1"/>
                </p:cNvGraphicFramePr>
                <p:nvPr/>
              </p:nvGraphicFramePr>
              <p:xfrm>
                <a:off x="720" y="1056"/>
                <a:ext cx="240" cy="2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789" name="Equation" r:id="rId7" imgW="253780" imgH="215713" progId="Equation.3">
                        <p:embed/>
                      </p:oleObj>
                    </mc:Choice>
                    <mc:Fallback>
                      <p:oleObj name="Equation" r:id="rId7" imgW="253780" imgH="215713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0" y="1056"/>
                              <a:ext cx="240" cy="2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0781" name="Rectangle 15" descr="40%"/>
              <p:cNvSpPr>
                <a:spLocks noChangeArrowheads="1"/>
              </p:cNvSpPr>
              <p:nvPr/>
            </p:nvSpPr>
            <p:spPr bwMode="auto">
              <a:xfrm rot="-5400000">
                <a:off x="4353" y="1125"/>
                <a:ext cx="63" cy="727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0731" name="Rectangle 16"/>
            <p:cNvSpPr>
              <a:spLocks noChangeArrowheads="1"/>
            </p:cNvSpPr>
            <p:nvPr/>
          </p:nvSpPr>
          <p:spPr bwMode="auto">
            <a:xfrm rot="-2520528">
              <a:off x="3855" y="2409"/>
              <a:ext cx="727" cy="1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0732" name="Line 17"/>
            <p:cNvSpPr>
              <a:spLocks noChangeShapeType="1"/>
            </p:cNvSpPr>
            <p:nvPr/>
          </p:nvSpPr>
          <p:spPr bwMode="auto">
            <a:xfrm flipH="1" flipV="1">
              <a:off x="4279" y="1082"/>
              <a:ext cx="1" cy="14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3" name="Line 18"/>
            <p:cNvSpPr>
              <a:spLocks noChangeShapeType="1"/>
            </p:cNvSpPr>
            <p:nvPr/>
          </p:nvSpPr>
          <p:spPr bwMode="auto">
            <a:xfrm>
              <a:off x="4232" y="1130"/>
              <a:ext cx="0" cy="225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4" name="Line 19"/>
            <p:cNvSpPr>
              <a:spLocks noChangeShapeType="1"/>
            </p:cNvSpPr>
            <p:nvPr/>
          </p:nvSpPr>
          <p:spPr bwMode="auto">
            <a:xfrm>
              <a:off x="4280" y="2522"/>
              <a:ext cx="0" cy="884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5" name="Line 20"/>
            <p:cNvSpPr>
              <a:spLocks noChangeShapeType="1"/>
            </p:cNvSpPr>
            <p:nvPr/>
          </p:nvSpPr>
          <p:spPr bwMode="auto">
            <a:xfrm flipH="1">
              <a:off x="3976" y="2282"/>
              <a:ext cx="545" cy="50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36" name="Group 21"/>
            <p:cNvGrpSpPr>
              <a:grpSpLocks/>
            </p:cNvGrpSpPr>
            <p:nvPr/>
          </p:nvGrpSpPr>
          <p:grpSpPr bwMode="auto">
            <a:xfrm>
              <a:off x="3416" y="2378"/>
              <a:ext cx="909" cy="253"/>
              <a:chOff x="4706" y="3357"/>
              <a:chExt cx="909" cy="253"/>
            </a:xfrm>
          </p:grpSpPr>
          <p:sp>
            <p:nvSpPr>
              <p:cNvPr id="30777" name="Line 22"/>
              <p:cNvSpPr>
                <a:spLocks noChangeShapeType="1"/>
              </p:cNvSpPr>
              <p:nvPr/>
            </p:nvSpPr>
            <p:spPr bwMode="auto">
              <a:xfrm flipV="1">
                <a:off x="4706" y="3357"/>
                <a:ext cx="303" cy="1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8" name="Line 23"/>
              <p:cNvSpPr>
                <a:spLocks noChangeShapeType="1"/>
              </p:cNvSpPr>
              <p:nvPr/>
            </p:nvSpPr>
            <p:spPr bwMode="auto">
              <a:xfrm>
                <a:off x="4706" y="3484"/>
                <a:ext cx="303" cy="1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9" name="Line 24"/>
              <p:cNvSpPr>
                <a:spLocks noChangeShapeType="1"/>
              </p:cNvSpPr>
              <p:nvPr/>
            </p:nvSpPr>
            <p:spPr bwMode="auto">
              <a:xfrm>
                <a:off x="4767" y="3484"/>
                <a:ext cx="8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737" name="Group 25"/>
            <p:cNvGrpSpPr>
              <a:grpSpLocks/>
            </p:cNvGrpSpPr>
            <p:nvPr/>
          </p:nvGrpSpPr>
          <p:grpSpPr bwMode="auto">
            <a:xfrm>
              <a:off x="3270" y="2189"/>
              <a:ext cx="240" cy="384"/>
              <a:chOff x="4560" y="3168"/>
              <a:chExt cx="240" cy="384"/>
            </a:xfrm>
          </p:grpSpPr>
          <p:graphicFrame>
            <p:nvGraphicFramePr>
              <p:cNvPr id="30775" name="Object 26"/>
              <p:cNvGraphicFramePr>
                <a:graphicFrameLocks noChangeAspect="1"/>
              </p:cNvGraphicFramePr>
              <p:nvPr/>
            </p:nvGraphicFramePr>
            <p:xfrm>
              <a:off x="4560" y="3168"/>
              <a:ext cx="240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0" name="Equation" r:id="rId9" imgW="0" imgH="28620" progId="Equation.3">
                      <p:embed/>
                    </p:oleObj>
                  </mc:Choice>
                  <mc:Fallback>
                    <p:oleObj name="Equation" r:id="rId9" imgW="0" imgH="2862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3168"/>
                            <a:ext cx="240" cy="3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76" name="Oval 27"/>
              <p:cNvSpPr>
                <a:spLocks noChangeArrowheads="1"/>
              </p:cNvSpPr>
              <p:nvPr/>
            </p:nvSpPr>
            <p:spPr bwMode="auto">
              <a:xfrm>
                <a:off x="4656" y="3456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0738" name="Rectangle 28"/>
            <p:cNvSpPr>
              <a:spLocks noChangeArrowheads="1"/>
            </p:cNvSpPr>
            <p:nvPr/>
          </p:nvSpPr>
          <p:spPr bwMode="auto">
            <a:xfrm rot="-2520528">
              <a:off x="4424" y="2444"/>
              <a:ext cx="727" cy="1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0739" name="Line 29"/>
            <p:cNvSpPr>
              <a:spLocks noChangeShapeType="1"/>
            </p:cNvSpPr>
            <p:nvPr/>
          </p:nvSpPr>
          <p:spPr bwMode="auto">
            <a:xfrm>
              <a:off x="4328" y="2492"/>
              <a:ext cx="1151" cy="0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0" name="Line 30"/>
            <p:cNvSpPr>
              <a:spLocks noChangeShapeType="1"/>
            </p:cNvSpPr>
            <p:nvPr/>
          </p:nvSpPr>
          <p:spPr bwMode="auto">
            <a:xfrm flipH="1">
              <a:off x="4280" y="2522"/>
              <a:ext cx="1151" cy="0"/>
            </a:xfrm>
            <a:prstGeom prst="line">
              <a:avLst/>
            </a:prstGeom>
            <a:noFill/>
            <a:ln w="28575">
              <a:solidFill>
                <a:srgbClr val="FF2D2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41" name="Group 31"/>
            <p:cNvGrpSpPr>
              <a:grpSpLocks/>
            </p:cNvGrpSpPr>
            <p:nvPr/>
          </p:nvGrpSpPr>
          <p:grpSpPr bwMode="auto">
            <a:xfrm>
              <a:off x="3896" y="1274"/>
              <a:ext cx="892" cy="269"/>
              <a:chOff x="4032" y="1728"/>
              <a:chExt cx="892" cy="269"/>
            </a:xfrm>
          </p:grpSpPr>
          <p:sp>
            <p:nvSpPr>
              <p:cNvPr id="30773" name="Line 32"/>
              <p:cNvSpPr>
                <a:spLocks noChangeShapeType="1"/>
              </p:cNvSpPr>
              <p:nvPr/>
            </p:nvSpPr>
            <p:spPr bwMode="auto">
              <a:xfrm>
                <a:off x="4032" y="1776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00999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0774" name="Object 33"/>
              <p:cNvGraphicFramePr>
                <a:graphicFrameLocks noChangeAspect="1"/>
              </p:cNvGraphicFramePr>
              <p:nvPr/>
            </p:nvGraphicFramePr>
            <p:xfrm>
              <a:off x="4656" y="1728"/>
              <a:ext cx="26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1" name="Equation" r:id="rId11" imgW="533169" imgH="533169" progId="Equation.3">
                      <p:embed/>
                    </p:oleObj>
                  </mc:Choice>
                  <mc:Fallback>
                    <p:oleObj name="Equation" r:id="rId11" imgW="533169" imgH="533169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1728"/>
                            <a:ext cx="268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742" name="Group 34"/>
            <p:cNvGrpSpPr>
              <a:grpSpLocks/>
            </p:cNvGrpSpPr>
            <p:nvPr/>
          </p:nvGrpSpPr>
          <p:grpSpPr bwMode="auto">
            <a:xfrm>
              <a:off x="3896" y="890"/>
              <a:ext cx="123" cy="576"/>
              <a:chOff x="4032" y="1152"/>
              <a:chExt cx="123" cy="576"/>
            </a:xfrm>
          </p:grpSpPr>
          <p:sp>
            <p:nvSpPr>
              <p:cNvPr id="30770" name="Line 35"/>
              <p:cNvSpPr>
                <a:spLocks noChangeShapeType="1"/>
              </p:cNvSpPr>
              <p:nvPr/>
            </p:nvSpPr>
            <p:spPr bwMode="auto">
              <a:xfrm>
                <a:off x="4080" y="11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1" name="Line 36"/>
              <p:cNvSpPr>
                <a:spLocks noChangeShapeType="1"/>
              </p:cNvSpPr>
              <p:nvPr/>
            </p:nvSpPr>
            <p:spPr bwMode="auto">
              <a:xfrm flipV="1">
                <a:off x="4080" y="158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0772" name="Object 37"/>
              <p:cNvGraphicFramePr>
                <a:graphicFrameLocks noChangeAspect="1"/>
              </p:cNvGraphicFramePr>
              <p:nvPr/>
            </p:nvGraphicFramePr>
            <p:xfrm>
              <a:off x="4032" y="1392"/>
              <a:ext cx="123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2" name="Equation" r:id="rId13" imgW="253890" imgH="330057" progId="Equation.3">
                      <p:embed/>
                    </p:oleObj>
                  </mc:Choice>
                  <mc:Fallback>
                    <p:oleObj name="Equation" r:id="rId13" imgW="253890" imgH="330057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1392"/>
                            <a:ext cx="123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3334" y="890"/>
              <a:ext cx="2323" cy="2544"/>
              <a:chOff x="1536" y="864"/>
              <a:chExt cx="2388" cy="2544"/>
            </a:xfrm>
          </p:grpSpPr>
          <p:sp>
            <p:nvSpPr>
              <p:cNvPr id="17431" name="Rectangle 39"/>
              <p:cNvSpPr>
                <a:spLocks noChangeArrowheads="1"/>
              </p:cNvSpPr>
              <p:nvPr/>
            </p:nvSpPr>
            <p:spPr bwMode="auto">
              <a:xfrm>
                <a:off x="1572" y="864"/>
                <a:ext cx="2352" cy="25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45" name="Rectangle 40"/>
              <p:cNvSpPr>
                <a:spLocks noChangeArrowheads="1"/>
              </p:cNvSpPr>
              <p:nvPr/>
            </p:nvSpPr>
            <p:spPr bwMode="auto">
              <a:xfrm>
                <a:off x="3554" y="1728"/>
                <a:ext cx="33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0746" name="Object 41"/>
              <p:cNvGraphicFramePr>
                <a:graphicFrameLocks noChangeAspect="1"/>
              </p:cNvGraphicFramePr>
              <p:nvPr/>
            </p:nvGraphicFramePr>
            <p:xfrm>
              <a:off x="3554" y="1728"/>
              <a:ext cx="257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3" name="Equation" r:id="rId15" imgW="241091" imgH="215713" progId="Equation.3">
                      <p:embed/>
                    </p:oleObj>
                  </mc:Choice>
                  <mc:Fallback>
                    <p:oleObj name="Equation" r:id="rId15" imgW="241091" imgH="215713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4" y="1728"/>
                            <a:ext cx="257" cy="2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47" name="Rectangle 42" descr="40%"/>
              <p:cNvSpPr>
                <a:spLocks noChangeArrowheads="1"/>
              </p:cNvSpPr>
              <p:nvPr/>
            </p:nvSpPr>
            <p:spPr bwMode="auto">
              <a:xfrm rot="-529818">
                <a:off x="3696" y="2049"/>
                <a:ext cx="60" cy="758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748" name="Group 43"/>
              <p:cNvGrpSpPr>
                <a:grpSpLocks/>
              </p:cNvGrpSpPr>
              <p:nvPr/>
            </p:nvGrpSpPr>
            <p:grpSpPr bwMode="auto">
              <a:xfrm>
                <a:off x="2162" y="912"/>
                <a:ext cx="1142" cy="316"/>
                <a:chOff x="4021" y="1344"/>
                <a:chExt cx="1142" cy="316"/>
              </a:xfrm>
            </p:grpSpPr>
            <p:grpSp>
              <p:nvGrpSpPr>
                <p:cNvPr id="30766" name="Group 44"/>
                <p:cNvGrpSpPr>
                  <a:grpSpLocks/>
                </p:cNvGrpSpPr>
                <p:nvPr/>
              </p:nvGrpSpPr>
              <p:grpSpPr bwMode="auto">
                <a:xfrm>
                  <a:off x="4800" y="1344"/>
                  <a:ext cx="363" cy="316"/>
                  <a:chOff x="720" y="1056"/>
                  <a:chExt cx="288" cy="240"/>
                </a:xfrm>
              </p:grpSpPr>
              <p:sp>
                <p:nvSpPr>
                  <p:cNvPr id="3076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720" y="1056"/>
                    <a:ext cx="288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30769" name="Object 46"/>
                  <p:cNvGraphicFramePr>
                    <a:graphicFrameLocks noChangeAspect="1"/>
                  </p:cNvGraphicFramePr>
                  <p:nvPr/>
                </p:nvGraphicFramePr>
                <p:xfrm>
                  <a:off x="720" y="1056"/>
                  <a:ext cx="240" cy="2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0794" name="Equation" r:id="rId16" imgW="253780" imgH="215713" progId="Equation.3">
                          <p:embed/>
                        </p:oleObj>
                      </mc:Choice>
                      <mc:Fallback>
                        <p:oleObj name="Equation" r:id="rId16" imgW="253780" imgH="215713" progId="Equation.3">
                          <p:embed/>
                          <p:pic>
                            <p:nvPicPr>
                              <p:cNvPr id="0" name="Object 4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20" y="1056"/>
                                <a:ext cx="240" cy="20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30767" name="Rectangle 47" descr="40%"/>
                <p:cNvSpPr>
                  <a:spLocks noChangeArrowheads="1"/>
                </p:cNvSpPr>
                <p:nvPr/>
              </p:nvSpPr>
              <p:spPr bwMode="auto">
                <a:xfrm rot="-5400000">
                  <a:off x="4353" y="1125"/>
                  <a:ext cx="63" cy="727"/>
                </a:xfrm>
                <a:prstGeom prst="rect">
                  <a:avLst/>
                </a:prstGeom>
                <a:pattFill prst="pct40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49" name="Rectangle 48"/>
              <p:cNvSpPr>
                <a:spLocks noChangeArrowheads="1"/>
              </p:cNvSpPr>
              <p:nvPr/>
            </p:nvSpPr>
            <p:spPr bwMode="auto">
              <a:xfrm rot="-2520528">
                <a:off x="2121" y="2383"/>
                <a:ext cx="727" cy="126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0" name="Line 49"/>
              <p:cNvSpPr>
                <a:spLocks noChangeShapeType="1"/>
              </p:cNvSpPr>
              <p:nvPr/>
            </p:nvSpPr>
            <p:spPr bwMode="auto">
              <a:xfrm flipH="1" flipV="1">
                <a:off x="2545" y="1056"/>
                <a:ext cx="1" cy="14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1" name="Line 50"/>
              <p:cNvSpPr>
                <a:spLocks noChangeShapeType="1"/>
              </p:cNvSpPr>
              <p:nvPr/>
            </p:nvSpPr>
            <p:spPr bwMode="auto">
              <a:xfrm>
                <a:off x="2498" y="1056"/>
                <a:ext cx="0" cy="230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2" name="Line 51"/>
              <p:cNvSpPr>
                <a:spLocks noChangeShapeType="1"/>
              </p:cNvSpPr>
              <p:nvPr/>
            </p:nvSpPr>
            <p:spPr bwMode="auto">
              <a:xfrm>
                <a:off x="2546" y="2496"/>
                <a:ext cx="0" cy="884"/>
              </a:xfrm>
              <a:prstGeom prst="line">
                <a:avLst/>
              </a:prstGeom>
              <a:noFill/>
              <a:ln w="28575">
                <a:solidFill>
                  <a:srgbClr val="FF2D2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3" name="Line 52"/>
              <p:cNvSpPr>
                <a:spLocks noChangeShapeType="1"/>
              </p:cNvSpPr>
              <p:nvPr/>
            </p:nvSpPr>
            <p:spPr bwMode="auto">
              <a:xfrm flipH="1">
                <a:off x="2242" y="2256"/>
                <a:ext cx="545" cy="50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754" name="Group 53"/>
              <p:cNvGrpSpPr>
                <a:grpSpLocks/>
              </p:cNvGrpSpPr>
              <p:nvPr/>
            </p:nvGrpSpPr>
            <p:grpSpPr bwMode="auto">
              <a:xfrm>
                <a:off x="1682" y="2352"/>
                <a:ext cx="909" cy="253"/>
                <a:chOff x="4706" y="3357"/>
                <a:chExt cx="909" cy="253"/>
              </a:xfrm>
            </p:grpSpPr>
            <p:sp>
              <p:nvSpPr>
                <p:cNvPr id="3076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4706" y="3357"/>
                  <a:ext cx="303" cy="12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64" name="Line 55"/>
                <p:cNvSpPr>
                  <a:spLocks noChangeShapeType="1"/>
                </p:cNvSpPr>
                <p:nvPr/>
              </p:nvSpPr>
              <p:spPr bwMode="auto">
                <a:xfrm>
                  <a:off x="4706" y="3484"/>
                  <a:ext cx="303" cy="12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65" name="Line 56"/>
                <p:cNvSpPr>
                  <a:spLocks noChangeShapeType="1"/>
                </p:cNvSpPr>
                <p:nvPr/>
              </p:nvSpPr>
              <p:spPr bwMode="auto">
                <a:xfrm>
                  <a:off x="4767" y="3484"/>
                  <a:ext cx="8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755" name="Group 57"/>
              <p:cNvGrpSpPr>
                <a:grpSpLocks/>
              </p:cNvGrpSpPr>
              <p:nvPr/>
            </p:nvGrpSpPr>
            <p:grpSpPr bwMode="auto">
              <a:xfrm>
                <a:off x="1536" y="2163"/>
                <a:ext cx="240" cy="384"/>
                <a:chOff x="4560" y="3168"/>
                <a:chExt cx="240" cy="384"/>
              </a:xfrm>
            </p:grpSpPr>
            <p:graphicFrame>
              <p:nvGraphicFramePr>
                <p:cNvPr id="30761" name="Object 58"/>
                <p:cNvGraphicFramePr>
                  <a:graphicFrameLocks noChangeAspect="1"/>
                </p:cNvGraphicFramePr>
                <p:nvPr/>
              </p:nvGraphicFramePr>
              <p:xfrm>
                <a:off x="4560" y="3168"/>
                <a:ext cx="240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795" name="Equation" r:id="rId17" imgW="0" imgH="28620" progId="Equation.3">
                        <p:embed/>
                      </p:oleObj>
                    </mc:Choice>
                    <mc:Fallback>
                      <p:oleObj name="Equation" r:id="rId17" imgW="0" imgH="28620" progId="Equation.3">
                        <p:embed/>
                        <p:pic>
                          <p:nvPicPr>
                            <p:cNvPr id="0" name="Object 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3168"/>
                              <a:ext cx="240" cy="31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0762" name="Oval 59"/>
                <p:cNvSpPr>
                  <a:spLocks noChangeArrowheads="1"/>
                </p:cNvSpPr>
                <p:nvPr/>
              </p:nvSpPr>
              <p:spPr bwMode="auto">
                <a:xfrm>
                  <a:off x="4656" y="3456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56" name="Rectangle 60"/>
              <p:cNvSpPr>
                <a:spLocks noChangeArrowheads="1"/>
              </p:cNvSpPr>
              <p:nvPr/>
            </p:nvSpPr>
            <p:spPr bwMode="auto">
              <a:xfrm rot="-2520528">
                <a:off x="2690" y="2418"/>
                <a:ext cx="727" cy="126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7" name="Line 61"/>
              <p:cNvSpPr>
                <a:spLocks noChangeShapeType="1"/>
              </p:cNvSpPr>
              <p:nvPr/>
            </p:nvSpPr>
            <p:spPr bwMode="auto">
              <a:xfrm>
                <a:off x="2594" y="2466"/>
                <a:ext cx="1151" cy="0"/>
              </a:xfrm>
              <a:prstGeom prst="line">
                <a:avLst/>
              </a:prstGeom>
              <a:noFill/>
              <a:ln w="28575">
                <a:solidFill>
                  <a:srgbClr val="FF2D2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8" name="Line 62"/>
              <p:cNvSpPr>
                <a:spLocks noChangeShapeType="1"/>
              </p:cNvSpPr>
              <p:nvPr/>
            </p:nvSpPr>
            <p:spPr bwMode="auto">
              <a:xfrm flipH="1">
                <a:off x="2546" y="2496"/>
                <a:ext cx="1151" cy="0"/>
              </a:xfrm>
              <a:prstGeom prst="line">
                <a:avLst/>
              </a:prstGeom>
              <a:noFill/>
              <a:ln w="28575">
                <a:solidFill>
                  <a:srgbClr val="FF2D2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63"/>
              <p:cNvSpPr>
                <a:spLocks noChangeShapeType="1"/>
              </p:cNvSpPr>
              <p:nvPr/>
            </p:nvSpPr>
            <p:spPr bwMode="auto">
              <a:xfrm>
                <a:off x="2114" y="1200"/>
                <a:ext cx="768" cy="96"/>
              </a:xfrm>
              <a:prstGeom prst="line">
                <a:avLst/>
              </a:prstGeom>
              <a:noFill/>
              <a:ln w="28575">
                <a:solidFill>
                  <a:srgbClr val="009999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0760" name="Object 64"/>
              <p:cNvGraphicFramePr>
                <a:graphicFrameLocks noChangeAspect="1"/>
              </p:cNvGraphicFramePr>
              <p:nvPr/>
            </p:nvGraphicFramePr>
            <p:xfrm>
              <a:off x="2690" y="1344"/>
              <a:ext cx="288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6" name="Equation" r:id="rId19" imgW="596641" imgH="545863" progId="Equation.3">
                      <p:embed/>
                    </p:oleObj>
                  </mc:Choice>
                  <mc:Fallback>
                    <p:oleObj name="Equation" r:id="rId19" imgW="596641" imgH="545863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0" y="1344"/>
                            <a:ext cx="288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0178" name="Rectangle 66"/>
          <p:cNvSpPr>
            <a:spLocks noChangeArrowheads="1"/>
          </p:cNvSpPr>
          <p:nvPr/>
        </p:nvSpPr>
        <p:spPr bwMode="auto">
          <a:xfrm>
            <a:off x="1763713" y="3824288"/>
            <a:ext cx="2195512" cy="9731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0727" name="Text Box 6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15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260850" y="936625"/>
            <a:ext cx="3656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对应</a:t>
            </a:r>
            <a:r>
              <a:rPr kumimoji="1"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的移动量是多少？</a:t>
            </a: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utoUpdateAnimBg="0"/>
      <p:bldP spid="90117" grpId="0" autoUpdateAnimBg="0"/>
      <p:bldP spid="9017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"/>
          <p:cNvGrpSpPr>
            <a:grpSpLocks/>
          </p:cNvGrpSpPr>
          <p:nvPr/>
        </p:nvGrpSpPr>
        <p:grpSpPr bwMode="auto">
          <a:xfrm>
            <a:off x="4889500" y="1031875"/>
            <a:ext cx="3478213" cy="285750"/>
            <a:chOff x="3080" y="657"/>
            <a:chExt cx="2191" cy="180"/>
          </a:xfrm>
        </p:grpSpPr>
        <p:sp>
          <p:nvSpPr>
            <p:cNvPr id="31931" name="Rectangle 4"/>
            <p:cNvSpPr>
              <a:spLocks noChangeArrowheads="1"/>
            </p:cNvSpPr>
            <p:nvPr/>
          </p:nvSpPr>
          <p:spPr bwMode="auto">
            <a:xfrm>
              <a:off x="3080" y="657"/>
              <a:ext cx="2191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932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943" y="693"/>
              <a:ext cx="150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Comic Sans MS" panose="030F0902030302020204" pitchFamily="66" charset="0"/>
                </a:rPr>
                <a:t>M</a:t>
              </a:r>
            </a:p>
          </p:txBody>
        </p:sp>
        <p:sp>
          <p:nvSpPr>
            <p:cNvPr id="31933" name="WordArt 6"/>
            <p:cNvSpPr>
              <a:spLocks noChangeArrowheads="1" noChangeShapeType="1" noTextEdit="1"/>
            </p:cNvSpPr>
            <p:nvPr/>
          </p:nvSpPr>
          <p:spPr bwMode="auto">
            <a:xfrm>
              <a:off x="5135" y="719"/>
              <a:ext cx="33" cy="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59338" y="765175"/>
            <a:ext cx="3549650" cy="5762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1748" name="Group 8"/>
          <p:cNvGrpSpPr>
            <a:grpSpLocks/>
          </p:cNvGrpSpPr>
          <p:nvPr/>
        </p:nvGrpSpPr>
        <p:grpSpPr bwMode="auto">
          <a:xfrm>
            <a:off x="704850" y="1012825"/>
            <a:ext cx="3514725" cy="879475"/>
            <a:chOff x="444" y="638"/>
            <a:chExt cx="2214" cy="554"/>
          </a:xfrm>
        </p:grpSpPr>
        <p:sp>
          <p:nvSpPr>
            <p:cNvPr id="31918" name="Rectangle 9"/>
            <p:cNvSpPr>
              <a:spLocks noChangeArrowheads="1"/>
            </p:cNvSpPr>
            <p:nvPr/>
          </p:nvSpPr>
          <p:spPr bwMode="auto">
            <a:xfrm>
              <a:off x="465" y="1012"/>
              <a:ext cx="2191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1919" name="Group 10"/>
            <p:cNvGrpSpPr>
              <a:grpSpLocks/>
            </p:cNvGrpSpPr>
            <p:nvPr/>
          </p:nvGrpSpPr>
          <p:grpSpPr bwMode="auto">
            <a:xfrm>
              <a:off x="466" y="680"/>
              <a:ext cx="2179" cy="169"/>
              <a:chOff x="438" y="652"/>
              <a:chExt cx="2179" cy="169"/>
            </a:xfrm>
          </p:grpSpPr>
          <p:sp>
            <p:nvSpPr>
              <p:cNvPr id="31927" name="Rectangle 11"/>
              <p:cNvSpPr>
                <a:spLocks noChangeArrowheads="1"/>
              </p:cNvSpPr>
              <p:nvPr/>
            </p:nvSpPr>
            <p:spPr bwMode="auto">
              <a:xfrm>
                <a:off x="438" y="652"/>
                <a:ext cx="2179" cy="1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1928" name="Group 12"/>
              <p:cNvGrpSpPr>
                <a:grpSpLocks/>
              </p:cNvGrpSpPr>
              <p:nvPr/>
            </p:nvGrpSpPr>
            <p:grpSpPr bwMode="auto">
              <a:xfrm>
                <a:off x="2279" y="680"/>
                <a:ext cx="225" cy="117"/>
                <a:chOff x="3092" y="612"/>
                <a:chExt cx="225" cy="117"/>
              </a:xfrm>
            </p:grpSpPr>
            <p:sp>
              <p:nvSpPr>
                <p:cNvPr id="31929" name="WordArt 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84" y="660"/>
                  <a:ext cx="33" cy="6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1930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92" y="612"/>
                  <a:ext cx="150" cy="9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</p:grpSp>
        <p:sp>
          <p:nvSpPr>
            <p:cNvPr id="31920" name="Rectangle 15"/>
            <p:cNvSpPr>
              <a:spLocks noChangeArrowheads="1"/>
            </p:cNvSpPr>
            <p:nvPr/>
          </p:nvSpPr>
          <p:spPr bwMode="auto">
            <a:xfrm>
              <a:off x="444" y="638"/>
              <a:ext cx="2214" cy="2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921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2470" y="739"/>
              <a:ext cx="77" cy="8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1922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2310" y="684"/>
              <a:ext cx="150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Comic Sans MS" panose="030F0902030302020204" pitchFamily="66" charset="0"/>
                </a:rPr>
                <a:t>M</a:t>
              </a:r>
            </a:p>
          </p:txBody>
        </p:sp>
        <p:grpSp>
          <p:nvGrpSpPr>
            <p:cNvPr id="31923" name="Group 18"/>
            <p:cNvGrpSpPr>
              <a:grpSpLocks/>
            </p:cNvGrpSpPr>
            <p:nvPr/>
          </p:nvGrpSpPr>
          <p:grpSpPr bwMode="auto">
            <a:xfrm>
              <a:off x="2316" y="1034"/>
              <a:ext cx="291" cy="120"/>
              <a:chOff x="2273" y="1041"/>
              <a:chExt cx="291" cy="120"/>
            </a:xfrm>
          </p:grpSpPr>
          <p:sp>
            <p:nvSpPr>
              <p:cNvPr id="31924" name="WordArt 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54" y="1087"/>
                <a:ext cx="41" cy="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1925" name="Freeform 20"/>
              <p:cNvSpPr>
                <a:spLocks/>
              </p:cNvSpPr>
              <p:nvPr/>
            </p:nvSpPr>
            <p:spPr bwMode="auto">
              <a:xfrm>
                <a:off x="2534" y="1041"/>
                <a:ext cx="30" cy="60"/>
              </a:xfrm>
              <a:custGeom>
                <a:avLst/>
                <a:gdLst>
                  <a:gd name="T0" fmla="*/ 0 w 158"/>
                  <a:gd name="T1" fmla="*/ 0 h 203"/>
                  <a:gd name="T2" fmla="*/ 0 w 158"/>
                  <a:gd name="T3" fmla="*/ 0 h 203"/>
                  <a:gd name="T4" fmla="*/ 0 w 158"/>
                  <a:gd name="T5" fmla="*/ 0 h 203"/>
                  <a:gd name="T6" fmla="*/ 0 w 158"/>
                  <a:gd name="T7" fmla="*/ 0 h 2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8" h="203">
                    <a:moveTo>
                      <a:pt x="57" y="0"/>
                    </a:moveTo>
                    <a:lnTo>
                      <a:pt x="158" y="45"/>
                    </a:lnTo>
                    <a:lnTo>
                      <a:pt x="0" y="20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6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73" y="1057"/>
                <a:ext cx="150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31749" name="Group 22"/>
          <p:cNvGrpSpPr>
            <a:grpSpLocks/>
          </p:cNvGrpSpPr>
          <p:nvPr/>
        </p:nvGrpSpPr>
        <p:grpSpPr bwMode="auto">
          <a:xfrm>
            <a:off x="4876800" y="1585913"/>
            <a:ext cx="3478213" cy="285750"/>
            <a:chOff x="3072" y="999"/>
            <a:chExt cx="2191" cy="180"/>
          </a:xfrm>
        </p:grpSpPr>
        <p:sp>
          <p:nvSpPr>
            <p:cNvPr id="31914" name="Rectangle 23"/>
            <p:cNvSpPr>
              <a:spLocks noChangeArrowheads="1"/>
            </p:cNvSpPr>
            <p:nvPr/>
          </p:nvSpPr>
          <p:spPr bwMode="auto">
            <a:xfrm>
              <a:off x="3072" y="999"/>
              <a:ext cx="2191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915" name="WordArt 24"/>
            <p:cNvSpPr>
              <a:spLocks noChangeArrowheads="1" noChangeShapeType="1" noTextEdit="1"/>
            </p:cNvSpPr>
            <p:nvPr/>
          </p:nvSpPr>
          <p:spPr bwMode="auto">
            <a:xfrm>
              <a:off x="5110" y="1067"/>
              <a:ext cx="41" cy="7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31916" name="Freeform 25"/>
            <p:cNvSpPr>
              <a:spLocks/>
            </p:cNvSpPr>
            <p:nvPr/>
          </p:nvSpPr>
          <p:spPr bwMode="auto">
            <a:xfrm>
              <a:off x="5190" y="1021"/>
              <a:ext cx="30" cy="60"/>
            </a:xfrm>
            <a:custGeom>
              <a:avLst/>
              <a:gdLst>
                <a:gd name="T0" fmla="*/ 0 w 158"/>
                <a:gd name="T1" fmla="*/ 0 h 203"/>
                <a:gd name="T2" fmla="*/ 0 w 158"/>
                <a:gd name="T3" fmla="*/ 0 h 203"/>
                <a:gd name="T4" fmla="*/ 0 w 158"/>
                <a:gd name="T5" fmla="*/ 0 h 203"/>
                <a:gd name="T6" fmla="*/ 0 w 158"/>
                <a:gd name="T7" fmla="*/ 0 h 2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8" h="203">
                  <a:moveTo>
                    <a:pt x="57" y="0"/>
                  </a:moveTo>
                  <a:lnTo>
                    <a:pt x="158" y="45"/>
                  </a:lnTo>
                  <a:lnTo>
                    <a:pt x="0" y="20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17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4929" y="1037"/>
              <a:ext cx="150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Comic Sans MS" panose="030F0902030302020204" pitchFamily="66" charset="0"/>
                </a:rPr>
                <a:t>M</a:t>
              </a:r>
            </a:p>
          </p:txBody>
        </p:sp>
      </p:grpSp>
      <p:grpSp>
        <p:nvGrpSpPr>
          <p:cNvPr id="31750" name="Group 27"/>
          <p:cNvGrpSpPr>
            <a:grpSpLocks/>
          </p:cNvGrpSpPr>
          <p:nvPr/>
        </p:nvGrpSpPr>
        <p:grpSpPr bwMode="auto">
          <a:xfrm>
            <a:off x="800100" y="3419475"/>
            <a:ext cx="3384550" cy="3249613"/>
            <a:chOff x="504" y="2052"/>
            <a:chExt cx="2132" cy="2047"/>
          </a:xfrm>
        </p:grpSpPr>
        <p:sp>
          <p:nvSpPr>
            <p:cNvPr id="31849" name="Rectangle 28"/>
            <p:cNvSpPr>
              <a:spLocks noChangeArrowheads="1"/>
            </p:cNvSpPr>
            <p:nvPr/>
          </p:nvSpPr>
          <p:spPr bwMode="auto">
            <a:xfrm>
              <a:off x="504" y="2052"/>
              <a:ext cx="2132" cy="2047"/>
            </a:xfrm>
            <a:prstGeom prst="rect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66201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50" name="Oval 29"/>
            <p:cNvSpPr>
              <a:spLocks noChangeArrowheads="1"/>
            </p:cNvSpPr>
            <p:nvPr/>
          </p:nvSpPr>
          <p:spPr bwMode="auto">
            <a:xfrm>
              <a:off x="663" y="2199"/>
              <a:ext cx="1815" cy="175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1851" name="Group 30"/>
            <p:cNvGrpSpPr>
              <a:grpSpLocks/>
            </p:cNvGrpSpPr>
            <p:nvPr/>
          </p:nvGrpSpPr>
          <p:grpSpPr bwMode="auto">
            <a:xfrm>
              <a:off x="701" y="2236"/>
              <a:ext cx="1734" cy="1683"/>
              <a:chOff x="3078" y="348"/>
              <a:chExt cx="2202" cy="2214"/>
            </a:xfrm>
          </p:grpSpPr>
          <p:sp>
            <p:nvSpPr>
              <p:cNvPr id="31896" name="AutoShape 31"/>
              <p:cNvSpPr>
                <a:spLocks noChangeArrowheads="1"/>
              </p:cNvSpPr>
              <p:nvPr/>
            </p:nvSpPr>
            <p:spPr bwMode="auto">
              <a:xfrm>
                <a:off x="3429" y="545"/>
                <a:ext cx="1648" cy="17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9 w 21600"/>
                  <a:gd name="T25" fmla="*/ 3161 h 21600"/>
                  <a:gd name="T26" fmla="*/ 18441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7" name="Oval 32"/>
              <p:cNvSpPr>
                <a:spLocks noChangeArrowheads="1"/>
              </p:cNvSpPr>
              <p:nvPr/>
            </p:nvSpPr>
            <p:spPr bwMode="auto">
              <a:xfrm>
                <a:off x="3258" y="516"/>
                <a:ext cx="1836" cy="1866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98" name="Oval 33"/>
              <p:cNvSpPr>
                <a:spLocks noChangeArrowheads="1"/>
              </p:cNvSpPr>
              <p:nvPr/>
            </p:nvSpPr>
            <p:spPr bwMode="auto">
              <a:xfrm>
                <a:off x="3198" y="456"/>
                <a:ext cx="1962" cy="1986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99" name="Oval 34"/>
              <p:cNvSpPr>
                <a:spLocks noChangeArrowheads="1"/>
              </p:cNvSpPr>
              <p:nvPr/>
            </p:nvSpPr>
            <p:spPr bwMode="auto">
              <a:xfrm>
                <a:off x="3138" y="402"/>
                <a:ext cx="2088" cy="2106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00" name="Oval 35"/>
              <p:cNvSpPr>
                <a:spLocks noChangeArrowheads="1"/>
              </p:cNvSpPr>
              <p:nvPr/>
            </p:nvSpPr>
            <p:spPr bwMode="auto">
              <a:xfrm>
                <a:off x="3078" y="348"/>
                <a:ext cx="2202" cy="2214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01" name="Oval 36"/>
              <p:cNvSpPr>
                <a:spLocks noChangeArrowheads="1"/>
              </p:cNvSpPr>
              <p:nvPr/>
            </p:nvSpPr>
            <p:spPr bwMode="auto">
              <a:xfrm>
                <a:off x="3357" y="636"/>
                <a:ext cx="1632" cy="1635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02" name="Oval 37"/>
              <p:cNvSpPr>
                <a:spLocks noChangeArrowheads="1"/>
              </p:cNvSpPr>
              <p:nvPr/>
            </p:nvSpPr>
            <p:spPr bwMode="auto">
              <a:xfrm>
                <a:off x="3913" y="1156"/>
                <a:ext cx="550" cy="529"/>
              </a:xfrm>
              <a:prstGeom prst="ellipse">
                <a:avLst/>
              </a:prstGeom>
              <a:solidFill>
                <a:srgbClr val="FF50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03" name="AutoShape 38"/>
              <p:cNvSpPr>
                <a:spLocks noChangeArrowheads="1"/>
              </p:cNvSpPr>
              <p:nvPr/>
            </p:nvSpPr>
            <p:spPr bwMode="auto">
              <a:xfrm>
                <a:off x="3485" y="794"/>
                <a:ext cx="1368" cy="1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8 w 21600"/>
                  <a:gd name="T25" fmla="*/ 3162 h 21600"/>
                  <a:gd name="T26" fmla="*/ 18442 w 21600"/>
                  <a:gd name="T27" fmla="*/ 1843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10" y="10800"/>
                    </a:moveTo>
                    <a:cubicBezTo>
                      <a:pt x="1010" y="16207"/>
                      <a:pt x="5393" y="20590"/>
                      <a:pt x="10800" y="20590"/>
                    </a:cubicBezTo>
                    <a:cubicBezTo>
                      <a:pt x="16207" y="20590"/>
                      <a:pt x="20590" y="16207"/>
                      <a:pt x="20590" y="10800"/>
                    </a:cubicBezTo>
                    <a:cubicBezTo>
                      <a:pt x="20590" y="5393"/>
                      <a:pt x="16207" y="1010"/>
                      <a:pt x="10800" y="1010"/>
                    </a:cubicBezTo>
                    <a:cubicBezTo>
                      <a:pt x="5393" y="1010"/>
                      <a:pt x="1010" y="5393"/>
                      <a:pt x="1010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4" name="Oval 39"/>
              <p:cNvSpPr>
                <a:spLocks noChangeArrowheads="1"/>
              </p:cNvSpPr>
              <p:nvPr/>
            </p:nvSpPr>
            <p:spPr bwMode="auto">
              <a:xfrm>
                <a:off x="3889" y="1168"/>
                <a:ext cx="563" cy="555"/>
              </a:xfrm>
              <a:prstGeom prst="ellipse">
                <a:avLst/>
              </a:prstGeom>
              <a:gradFill rotWithShape="0">
                <a:gsLst>
                  <a:gs pos="0">
                    <a:srgbClr val="FF5027"/>
                  </a:gs>
                  <a:gs pos="100000">
                    <a:srgbClr val="DD452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05" name="AutoShape 40"/>
              <p:cNvSpPr>
                <a:spLocks noChangeArrowheads="1"/>
              </p:cNvSpPr>
              <p:nvPr/>
            </p:nvSpPr>
            <p:spPr bwMode="auto">
              <a:xfrm>
                <a:off x="3678" y="969"/>
                <a:ext cx="989" cy="9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7 w 21600"/>
                  <a:gd name="T25" fmla="*/ 3174 h 21600"/>
                  <a:gd name="T26" fmla="*/ 18433 w 21600"/>
                  <a:gd name="T27" fmla="*/ 1842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928" y="10800"/>
                    </a:moveTo>
                    <a:cubicBezTo>
                      <a:pt x="2928" y="15148"/>
                      <a:pt x="6452" y="18672"/>
                      <a:pt x="10800" y="18672"/>
                    </a:cubicBezTo>
                    <a:cubicBezTo>
                      <a:pt x="15148" y="18672"/>
                      <a:pt x="18672" y="15148"/>
                      <a:pt x="18672" y="10800"/>
                    </a:cubicBezTo>
                    <a:cubicBezTo>
                      <a:pt x="18672" y="6452"/>
                      <a:pt x="15148" y="2928"/>
                      <a:pt x="10800" y="2928"/>
                    </a:cubicBezTo>
                    <a:cubicBezTo>
                      <a:pt x="6452" y="2928"/>
                      <a:pt x="2928" y="6452"/>
                      <a:pt x="2928" y="10800"/>
                    </a:cubicBezTo>
                    <a:close/>
                  </a:path>
                </a:pathLst>
              </a:custGeom>
              <a:solidFill>
                <a:srgbClr val="D02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6" name="AutoShape 41"/>
              <p:cNvSpPr>
                <a:spLocks noChangeArrowheads="1"/>
              </p:cNvSpPr>
              <p:nvPr/>
            </p:nvSpPr>
            <p:spPr bwMode="auto">
              <a:xfrm>
                <a:off x="3589" y="865"/>
                <a:ext cx="1164" cy="11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5 w 21600"/>
                  <a:gd name="T25" fmla="*/ 3165 h 21600"/>
                  <a:gd name="T26" fmla="*/ 18445 w 21600"/>
                  <a:gd name="T27" fmla="*/ 1843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123" y="10800"/>
                    </a:moveTo>
                    <a:cubicBezTo>
                      <a:pt x="1123" y="16144"/>
                      <a:pt x="5456" y="20477"/>
                      <a:pt x="10800" y="20477"/>
                    </a:cubicBezTo>
                    <a:cubicBezTo>
                      <a:pt x="16144" y="20477"/>
                      <a:pt x="20477" y="16144"/>
                      <a:pt x="20477" y="10800"/>
                    </a:cubicBezTo>
                    <a:cubicBezTo>
                      <a:pt x="20477" y="5456"/>
                      <a:pt x="16144" y="1123"/>
                      <a:pt x="10800" y="1123"/>
                    </a:cubicBezTo>
                    <a:cubicBezTo>
                      <a:pt x="5456" y="1123"/>
                      <a:pt x="1123" y="5456"/>
                      <a:pt x="1123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7" name="AutoShape 42"/>
              <p:cNvSpPr>
                <a:spLocks noChangeArrowheads="1"/>
              </p:cNvSpPr>
              <p:nvPr/>
            </p:nvSpPr>
            <p:spPr bwMode="auto">
              <a:xfrm>
                <a:off x="3796" y="1072"/>
                <a:ext cx="759" cy="7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9 w 21600"/>
                  <a:gd name="T25" fmla="*/ 3159 h 21600"/>
                  <a:gd name="T26" fmla="*/ 18441 w 21600"/>
                  <a:gd name="T27" fmla="*/ 1844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00" y="10800"/>
                    </a:moveTo>
                    <a:cubicBezTo>
                      <a:pt x="3300" y="14942"/>
                      <a:pt x="6658" y="18300"/>
                      <a:pt x="10800" y="18300"/>
                    </a:cubicBezTo>
                    <a:cubicBezTo>
                      <a:pt x="14942" y="18300"/>
                      <a:pt x="18300" y="14942"/>
                      <a:pt x="18300" y="10800"/>
                    </a:cubicBezTo>
                    <a:cubicBezTo>
                      <a:pt x="18300" y="6658"/>
                      <a:pt x="14942" y="3300"/>
                      <a:pt x="10800" y="3300"/>
                    </a:cubicBezTo>
                    <a:cubicBezTo>
                      <a:pt x="6658" y="3300"/>
                      <a:pt x="3300" y="6658"/>
                      <a:pt x="3300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8" name="AutoShape 43"/>
              <p:cNvSpPr>
                <a:spLocks noChangeArrowheads="1"/>
              </p:cNvSpPr>
              <p:nvPr/>
            </p:nvSpPr>
            <p:spPr bwMode="auto">
              <a:xfrm>
                <a:off x="3635" y="921"/>
                <a:ext cx="1078" cy="10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6 w 21600"/>
                  <a:gd name="T25" fmla="*/ 3161 h 21600"/>
                  <a:gd name="T26" fmla="*/ 18434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231" y="10800"/>
                    </a:moveTo>
                    <a:cubicBezTo>
                      <a:pt x="1231" y="16085"/>
                      <a:pt x="5515" y="20369"/>
                      <a:pt x="10800" y="20369"/>
                    </a:cubicBezTo>
                    <a:cubicBezTo>
                      <a:pt x="16085" y="20369"/>
                      <a:pt x="20369" y="16085"/>
                      <a:pt x="20369" y="10800"/>
                    </a:cubicBezTo>
                    <a:cubicBezTo>
                      <a:pt x="20369" y="5515"/>
                      <a:pt x="16085" y="1231"/>
                      <a:pt x="10800" y="1231"/>
                    </a:cubicBezTo>
                    <a:cubicBezTo>
                      <a:pt x="5515" y="1231"/>
                      <a:pt x="1231" y="5515"/>
                      <a:pt x="1231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9" name="AutoShape 44"/>
              <p:cNvSpPr>
                <a:spLocks noChangeArrowheads="1"/>
              </p:cNvSpPr>
              <p:nvPr/>
            </p:nvSpPr>
            <p:spPr bwMode="auto">
              <a:xfrm>
                <a:off x="3541" y="827"/>
                <a:ext cx="1263" cy="124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4 w 21600"/>
                  <a:gd name="T25" fmla="*/ 3165 h 21600"/>
                  <a:gd name="T26" fmla="*/ 18436 w 21600"/>
                  <a:gd name="T27" fmla="*/ 1843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77" y="10800"/>
                    </a:moveTo>
                    <a:cubicBezTo>
                      <a:pt x="877" y="16280"/>
                      <a:pt x="5320" y="20723"/>
                      <a:pt x="10800" y="20723"/>
                    </a:cubicBezTo>
                    <a:cubicBezTo>
                      <a:pt x="16280" y="20723"/>
                      <a:pt x="20723" y="16280"/>
                      <a:pt x="20723" y="10800"/>
                    </a:cubicBezTo>
                    <a:cubicBezTo>
                      <a:pt x="20723" y="5320"/>
                      <a:pt x="16280" y="877"/>
                      <a:pt x="10800" y="877"/>
                    </a:cubicBezTo>
                    <a:cubicBezTo>
                      <a:pt x="5320" y="877"/>
                      <a:pt x="877" y="5320"/>
                      <a:pt x="877" y="10800"/>
                    </a:cubicBezTo>
                    <a:close/>
                  </a:path>
                </a:pathLst>
              </a:custGeom>
              <a:solidFill>
                <a:srgbClr val="722E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0" name="AutoShape 45"/>
              <p:cNvSpPr>
                <a:spLocks noChangeArrowheads="1"/>
              </p:cNvSpPr>
              <p:nvPr/>
            </p:nvSpPr>
            <p:spPr bwMode="auto">
              <a:xfrm>
                <a:off x="3583" y="764"/>
                <a:ext cx="1278" cy="13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1 w 21600"/>
                  <a:gd name="T25" fmla="*/ 3169 h 21600"/>
                  <a:gd name="T26" fmla="*/ 18439 w 21600"/>
                  <a:gd name="T27" fmla="*/ 1843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1" name="AutoShape 46"/>
              <p:cNvSpPr>
                <a:spLocks noChangeArrowheads="1"/>
              </p:cNvSpPr>
              <p:nvPr/>
            </p:nvSpPr>
            <p:spPr bwMode="auto">
              <a:xfrm>
                <a:off x="3466" y="757"/>
                <a:ext cx="1413" cy="13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4 w 21600"/>
                  <a:gd name="T25" fmla="*/ 3159 h 21600"/>
                  <a:gd name="T26" fmla="*/ 18436 w 21600"/>
                  <a:gd name="T27" fmla="*/ 1844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82" y="10800"/>
                    </a:moveTo>
                    <a:cubicBezTo>
                      <a:pt x="582" y="16443"/>
                      <a:pt x="5157" y="21018"/>
                      <a:pt x="10800" y="21018"/>
                    </a:cubicBezTo>
                    <a:cubicBezTo>
                      <a:pt x="16443" y="21018"/>
                      <a:pt x="21018" y="16443"/>
                      <a:pt x="21018" y="10800"/>
                    </a:cubicBezTo>
                    <a:cubicBezTo>
                      <a:pt x="21018" y="5157"/>
                      <a:pt x="16443" y="582"/>
                      <a:pt x="10800" y="582"/>
                    </a:cubicBezTo>
                    <a:cubicBezTo>
                      <a:pt x="5157" y="582"/>
                      <a:pt x="582" y="5157"/>
                      <a:pt x="582" y="10800"/>
                    </a:cubicBezTo>
                    <a:close/>
                  </a:path>
                </a:pathLst>
              </a:custGeom>
              <a:solidFill>
                <a:srgbClr val="8B3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2" name="Oval 47"/>
              <p:cNvSpPr>
                <a:spLocks noChangeArrowheads="1"/>
              </p:cNvSpPr>
              <p:nvPr/>
            </p:nvSpPr>
            <p:spPr bwMode="auto">
              <a:xfrm>
                <a:off x="3417" y="702"/>
                <a:ext cx="1512" cy="1503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13" name="Oval 48"/>
              <p:cNvSpPr>
                <a:spLocks noChangeArrowheads="1"/>
              </p:cNvSpPr>
              <p:nvPr/>
            </p:nvSpPr>
            <p:spPr bwMode="auto">
              <a:xfrm>
                <a:off x="3312" y="576"/>
                <a:ext cx="1728" cy="1752"/>
              </a:xfrm>
              <a:prstGeom prst="ellipse">
                <a:avLst/>
              </a:prstGeom>
              <a:noFill/>
              <a:ln w="38100">
                <a:solidFill>
                  <a:srgbClr val="752F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852" name="Group 49"/>
            <p:cNvGrpSpPr>
              <a:grpSpLocks/>
            </p:cNvGrpSpPr>
            <p:nvPr/>
          </p:nvGrpSpPr>
          <p:grpSpPr bwMode="auto">
            <a:xfrm>
              <a:off x="1002" y="2530"/>
              <a:ext cx="1127" cy="1091"/>
              <a:chOff x="3786" y="2559"/>
              <a:chExt cx="1455" cy="1430"/>
            </a:xfrm>
          </p:grpSpPr>
          <p:sp>
            <p:nvSpPr>
              <p:cNvPr id="31887" name="AutoShape 50"/>
              <p:cNvSpPr>
                <a:spLocks noChangeArrowheads="1"/>
              </p:cNvSpPr>
              <p:nvPr/>
            </p:nvSpPr>
            <p:spPr bwMode="auto">
              <a:xfrm>
                <a:off x="3818" y="2590"/>
                <a:ext cx="1414" cy="1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1 h 21600"/>
                  <a:gd name="T26" fmla="*/ 18438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10" y="10800"/>
                    </a:moveTo>
                    <a:cubicBezTo>
                      <a:pt x="1010" y="16207"/>
                      <a:pt x="5393" y="20590"/>
                      <a:pt x="10800" y="20590"/>
                    </a:cubicBezTo>
                    <a:cubicBezTo>
                      <a:pt x="16207" y="20590"/>
                      <a:pt x="20590" y="16207"/>
                      <a:pt x="20590" y="10800"/>
                    </a:cubicBezTo>
                    <a:cubicBezTo>
                      <a:pt x="20590" y="5393"/>
                      <a:pt x="16207" y="1010"/>
                      <a:pt x="10800" y="1010"/>
                    </a:cubicBezTo>
                    <a:cubicBezTo>
                      <a:pt x="5393" y="1010"/>
                      <a:pt x="1010" y="5393"/>
                      <a:pt x="1010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8" name="Oval 51"/>
              <p:cNvSpPr>
                <a:spLocks noChangeArrowheads="1"/>
              </p:cNvSpPr>
              <p:nvPr/>
            </p:nvSpPr>
            <p:spPr bwMode="auto">
              <a:xfrm>
                <a:off x="4219" y="2981"/>
                <a:ext cx="591" cy="579"/>
              </a:xfrm>
              <a:prstGeom prst="ellipse">
                <a:avLst/>
              </a:prstGeom>
              <a:gradFill rotWithShape="0">
                <a:gsLst>
                  <a:gs pos="0">
                    <a:srgbClr val="993017"/>
                  </a:gs>
                  <a:gs pos="100000">
                    <a:srgbClr val="FF502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89" name="AutoShape 52"/>
              <p:cNvSpPr>
                <a:spLocks noChangeArrowheads="1"/>
              </p:cNvSpPr>
              <p:nvPr/>
            </p:nvSpPr>
            <p:spPr bwMode="auto">
              <a:xfrm>
                <a:off x="3997" y="2773"/>
                <a:ext cx="1040" cy="9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7 w 21600"/>
                  <a:gd name="T25" fmla="*/ 3163 h 21600"/>
                  <a:gd name="T26" fmla="*/ 18443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928" y="10800"/>
                    </a:moveTo>
                    <a:cubicBezTo>
                      <a:pt x="2928" y="15148"/>
                      <a:pt x="6452" y="18672"/>
                      <a:pt x="10800" y="18672"/>
                    </a:cubicBezTo>
                    <a:cubicBezTo>
                      <a:pt x="15148" y="18672"/>
                      <a:pt x="18672" y="15148"/>
                      <a:pt x="18672" y="10800"/>
                    </a:cubicBezTo>
                    <a:cubicBezTo>
                      <a:pt x="18672" y="6452"/>
                      <a:pt x="15148" y="2928"/>
                      <a:pt x="10800" y="2928"/>
                    </a:cubicBezTo>
                    <a:cubicBezTo>
                      <a:pt x="6452" y="2928"/>
                      <a:pt x="2928" y="6452"/>
                      <a:pt x="2928" y="10800"/>
                    </a:cubicBezTo>
                    <a:close/>
                  </a:path>
                </a:pathLst>
              </a:custGeom>
              <a:solidFill>
                <a:srgbClr val="D02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0" name="AutoShape 53"/>
              <p:cNvSpPr>
                <a:spLocks noChangeArrowheads="1"/>
              </p:cNvSpPr>
              <p:nvPr/>
            </p:nvSpPr>
            <p:spPr bwMode="auto">
              <a:xfrm>
                <a:off x="3902" y="2665"/>
                <a:ext cx="1225" cy="1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6 w 21600"/>
                  <a:gd name="T25" fmla="*/ 3159 h 21600"/>
                  <a:gd name="T26" fmla="*/ 18444 w 21600"/>
                  <a:gd name="T27" fmla="*/ 1844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123" y="10800"/>
                    </a:moveTo>
                    <a:cubicBezTo>
                      <a:pt x="1123" y="16144"/>
                      <a:pt x="5456" y="20477"/>
                      <a:pt x="10800" y="20477"/>
                    </a:cubicBezTo>
                    <a:cubicBezTo>
                      <a:pt x="16144" y="20477"/>
                      <a:pt x="20477" y="16144"/>
                      <a:pt x="20477" y="10800"/>
                    </a:cubicBezTo>
                    <a:cubicBezTo>
                      <a:pt x="20477" y="5456"/>
                      <a:pt x="16144" y="1123"/>
                      <a:pt x="10800" y="1123"/>
                    </a:cubicBezTo>
                    <a:cubicBezTo>
                      <a:pt x="5456" y="1123"/>
                      <a:pt x="1123" y="5456"/>
                      <a:pt x="1123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1" name="AutoShape 54"/>
              <p:cNvSpPr>
                <a:spLocks noChangeArrowheads="1"/>
              </p:cNvSpPr>
              <p:nvPr/>
            </p:nvSpPr>
            <p:spPr bwMode="auto">
              <a:xfrm>
                <a:off x="4120" y="2874"/>
                <a:ext cx="798" cy="7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7 w 21600"/>
                  <a:gd name="T25" fmla="*/ 3167 h 21600"/>
                  <a:gd name="T26" fmla="*/ 18433 w 21600"/>
                  <a:gd name="T27" fmla="*/ 18433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00" y="10800"/>
                    </a:moveTo>
                    <a:cubicBezTo>
                      <a:pt x="3300" y="14942"/>
                      <a:pt x="6658" y="18300"/>
                      <a:pt x="10800" y="18300"/>
                    </a:cubicBezTo>
                    <a:cubicBezTo>
                      <a:pt x="14942" y="18300"/>
                      <a:pt x="18300" y="14942"/>
                      <a:pt x="18300" y="10800"/>
                    </a:cubicBezTo>
                    <a:cubicBezTo>
                      <a:pt x="18300" y="6658"/>
                      <a:pt x="14942" y="3300"/>
                      <a:pt x="10800" y="3300"/>
                    </a:cubicBezTo>
                    <a:cubicBezTo>
                      <a:pt x="6658" y="3300"/>
                      <a:pt x="3300" y="6658"/>
                      <a:pt x="3300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2" name="AutoShape 55"/>
              <p:cNvSpPr>
                <a:spLocks noChangeArrowheads="1"/>
              </p:cNvSpPr>
              <p:nvPr/>
            </p:nvSpPr>
            <p:spPr bwMode="auto">
              <a:xfrm>
                <a:off x="3951" y="2710"/>
                <a:ext cx="1134" cy="11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5 h 21600"/>
                  <a:gd name="T26" fmla="*/ 18438 w 21600"/>
                  <a:gd name="T27" fmla="*/ 1843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231" y="10800"/>
                    </a:moveTo>
                    <a:cubicBezTo>
                      <a:pt x="1231" y="16085"/>
                      <a:pt x="5515" y="20369"/>
                      <a:pt x="10800" y="20369"/>
                    </a:cubicBezTo>
                    <a:cubicBezTo>
                      <a:pt x="16085" y="20369"/>
                      <a:pt x="20369" y="16085"/>
                      <a:pt x="20369" y="10800"/>
                    </a:cubicBezTo>
                    <a:cubicBezTo>
                      <a:pt x="20369" y="5515"/>
                      <a:pt x="16085" y="1231"/>
                      <a:pt x="10800" y="1231"/>
                    </a:cubicBezTo>
                    <a:cubicBezTo>
                      <a:pt x="5515" y="1231"/>
                      <a:pt x="1231" y="5515"/>
                      <a:pt x="1231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3" name="AutoShape 56"/>
              <p:cNvSpPr>
                <a:spLocks noChangeArrowheads="1"/>
              </p:cNvSpPr>
              <p:nvPr/>
            </p:nvSpPr>
            <p:spPr bwMode="auto">
              <a:xfrm>
                <a:off x="3852" y="2626"/>
                <a:ext cx="1328" cy="12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5 w 21600"/>
                  <a:gd name="T25" fmla="*/ 3155 h 21600"/>
                  <a:gd name="T26" fmla="*/ 18445 w 21600"/>
                  <a:gd name="T27" fmla="*/ 1844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77" y="10800"/>
                    </a:moveTo>
                    <a:cubicBezTo>
                      <a:pt x="877" y="16280"/>
                      <a:pt x="5320" y="20723"/>
                      <a:pt x="10800" y="20723"/>
                    </a:cubicBezTo>
                    <a:cubicBezTo>
                      <a:pt x="16280" y="20723"/>
                      <a:pt x="20723" y="16280"/>
                      <a:pt x="20723" y="10800"/>
                    </a:cubicBezTo>
                    <a:cubicBezTo>
                      <a:pt x="20723" y="5320"/>
                      <a:pt x="16280" y="877"/>
                      <a:pt x="10800" y="877"/>
                    </a:cubicBezTo>
                    <a:cubicBezTo>
                      <a:pt x="5320" y="877"/>
                      <a:pt x="877" y="5320"/>
                      <a:pt x="877" y="10800"/>
                    </a:cubicBezTo>
                    <a:close/>
                  </a:path>
                </a:pathLst>
              </a:custGeom>
              <a:solidFill>
                <a:srgbClr val="722E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4" name="AutoShape 57"/>
              <p:cNvSpPr>
                <a:spLocks noChangeArrowheads="1"/>
              </p:cNvSpPr>
              <p:nvPr/>
            </p:nvSpPr>
            <p:spPr bwMode="auto">
              <a:xfrm>
                <a:off x="3896" y="2559"/>
                <a:ext cx="1345" cy="14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4 w 21600"/>
                  <a:gd name="T25" fmla="*/ 3157 h 21600"/>
                  <a:gd name="T26" fmla="*/ 18436 w 21600"/>
                  <a:gd name="T27" fmla="*/ 18443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5" name="AutoShape 58"/>
              <p:cNvSpPr>
                <a:spLocks noChangeArrowheads="1"/>
              </p:cNvSpPr>
              <p:nvPr/>
            </p:nvSpPr>
            <p:spPr bwMode="auto">
              <a:xfrm>
                <a:off x="3786" y="2570"/>
                <a:ext cx="1455" cy="141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7 h 21600"/>
                  <a:gd name="T26" fmla="*/ 18438 w 21600"/>
                  <a:gd name="T27" fmla="*/ 18433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82" y="10800"/>
                    </a:moveTo>
                    <a:cubicBezTo>
                      <a:pt x="582" y="16443"/>
                      <a:pt x="5157" y="21018"/>
                      <a:pt x="10800" y="21018"/>
                    </a:cubicBezTo>
                    <a:cubicBezTo>
                      <a:pt x="16443" y="21018"/>
                      <a:pt x="21018" y="16443"/>
                      <a:pt x="21018" y="10800"/>
                    </a:cubicBezTo>
                    <a:cubicBezTo>
                      <a:pt x="21018" y="5157"/>
                      <a:pt x="16443" y="582"/>
                      <a:pt x="10800" y="582"/>
                    </a:cubicBezTo>
                    <a:cubicBezTo>
                      <a:pt x="5157" y="582"/>
                      <a:pt x="582" y="5157"/>
                      <a:pt x="582" y="10800"/>
                    </a:cubicBezTo>
                    <a:close/>
                  </a:path>
                </a:pathLst>
              </a:custGeom>
              <a:solidFill>
                <a:srgbClr val="8B3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53" name="Group 59"/>
            <p:cNvGrpSpPr>
              <a:grpSpLocks/>
            </p:cNvGrpSpPr>
            <p:nvPr/>
          </p:nvGrpSpPr>
          <p:grpSpPr bwMode="auto">
            <a:xfrm>
              <a:off x="952" y="2492"/>
              <a:ext cx="1225" cy="1159"/>
              <a:chOff x="3809" y="2493"/>
              <a:chExt cx="1537" cy="1505"/>
            </a:xfrm>
          </p:grpSpPr>
          <p:sp>
            <p:nvSpPr>
              <p:cNvPr id="31878" name="AutoShape 60"/>
              <p:cNvSpPr>
                <a:spLocks noChangeArrowheads="1"/>
              </p:cNvSpPr>
              <p:nvPr/>
            </p:nvSpPr>
            <p:spPr bwMode="auto">
              <a:xfrm>
                <a:off x="3843" y="2526"/>
                <a:ext cx="1494" cy="14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6 w 21600"/>
                  <a:gd name="T25" fmla="*/ 3170 h 21600"/>
                  <a:gd name="T26" fmla="*/ 18434 w 21600"/>
                  <a:gd name="T27" fmla="*/ 1843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10" y="10800"/>
                    </a:moveTo>
                    <a:cubicBezTo>
                      <a:pt x="1010" y="16207"/>
                      <a:pt x="5393" y="20590"/>
                      <a:pt x="10800" y="20590"/>
                    </a:cubicBezTo>
                    <a:cubicBezTo>
                      <a:pt x="16207" y="20590"/>
                      <a:pt x="20590" y="16207"/>
                      <a:pt x="20590" y="10800"/>
                    </a:cubicBezTo>
                    <a:cubicBezTo>
                      <a:pt x="20590" y="5393"/>
                      <a:pt x="16207" y="1010"/>
                      <a:pt x="10800" y="1010"/>
                    </a:cubicBezTo>
                    <a:cubicBezTo>
                      <a:pt x="5393" y="1010"/>
                      <a:pt x="1010" y="5393"/>
                      <a:pt x="1010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9" name="Oval 61"/>
              <p:cNvSpPr>
                <a:spLocks noChangeArrowheads="1"/>
              </p:cNvSpPr>
              <p:nvPr/>
            </p:nvSpPr>
            <p:spPr bwMode="auto">
              <a:xfrm>
                <a:off x="4266" y="2937"/>
                <a:ext cx="625" cy="609"/>
              </a:xfrm>
              <a:prstGeom prst="ellipse">
                <a:avLst/>
              </a:prstGeom>
              <a:gradFill rotWithShape="0">
                <a:gsLst>
                  <a:gs pos="0">
                    <a:srgbClr val="FF5027"/>
                  </a:gs>
                  <a:gs pos="100000">
                    <a:srgbClr val="C33D1E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80" name="AutoShape 62"/>
              <p:cNvSpPr>
                <a:spLocks noChangeArrowheads="1"/>
              </p:cNvSpPr>
              <p:nvPr/>
            </p:nvSpPr>
            <p:spPr bwMode="auto">
              <a:xfrm>
                <a:off x="4032" y="2718"/>
                <a:ext cx="1099" cy="10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4 w 21600"/>
                  <a:gd name="T25" fmla="*/ 3168 h 21600"/>
                  <a:gd name="T26" fmla="*/ 18436 w 21600"/>
                  <a:gd name="T27" fmla="*/ 1843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928" y="10800"/>
                    </a:moveTo>
                    <a:cubicBezTo>
                      <a:pt x="2928" y="15148"/>
                      <a:pt x="6452" y="18672"/>
                      <a:pt x="10800" y="18672"/>
                    </a:cubicBezTo>
                    <a:cubicBezTo>
                      <a:pt x="15148" y="18672"/>
                      <a:pt x="18672" y="15148"/>
                      <a:pt x="18672" y="10800"/>
                    </a:cubicBezTo>
                    <a:cubicBezTo>
                      <a:pt x="18672" y="6452"/>
                      <a:pt x="15148" y="2928"/>
                      <a:pt x="10800" y="2928"/>
                    </a:cubicBezTo>
                    <a:cubicBezTo>
                      <a:pt x="6452" y="2928"/>
                      <a:pt x="2928" y="6452"/>
                      <a:pt x="2928" y="10800"/>
                    </a:cubicBezTo>
                    <a:close/>
                  </a:path>
                </a:pathLst>
              </a:custGeom>
              <a:solidFill>
                <a:srgbClr val="D02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1" name="AutoShape 63"/>
              <p:cNvSpPr>
                <a:spLocks noChangeArrowheads="1"/>
              </p:cNvSpPr>
              <p:nvPr/>
            </p:nvSpPr>
            <p:spPr bwMode="auto">
              <a:xfrm>
                <a:off x="3932" y="2605"/>
                <a:ext cx="1294" cy="12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5 w 21600"/>
                  <a:gd name="T25" fmla="*/ 3156 h 21600"/>
                  <a:gd name="T26" fmla="*/ 18445 w 21600"/>
                  <a:gd name="T27" fmla="*/ 1844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123" y="10800"/>
                    </a:moveTo>
                    <a:cubicBezTo>
                      <a:pt x="1123" y="16144"/>
                      <a:pt x="5456" y="20477"/>
                      <a:pt x="10800" y="20477"/>
                    </a:cubicBezTo>
                    <a:cubicBezTo>
                      <a:pt x="16144" y="20477"/>
                      <a:pt x="20477" y="16144"/>
                      <a:pt x="20477" y="10800"/>
                    </a:cubicBezTo>
                    <a:cubicBezTo>
                      <a:pt x="20477" y="5456"/>
                      <a:pt x="16144" y="1123"/>
                      <a:pt x="10800" y="1123"/>
                    </a:cubicBezTo>
                    <a:cubicBezTo>
                      <a:pt x="5456" y="1123"/>
                      <a:pt x="1123" y="5456"/>
                      <a:pt x="1123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2" name="AutoShape 64"/>
              <p:cNvSpPr>
                <a:spLocks noChangeArrowheads="1"/>
              </p:cNvSpPr>
              <p:nvPr/>
            </p:nvSpPr>
            <p:spPr bwMode="auto">
              <a:xfrm>
                <a:off x="4162" y="2824"/>
                <a:ext cx="843" cy="8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2 w 21600"/>
                  <a:gd name="T25" fmla="*/ 3163 h 21600"/>
                  <a:gd name="T26" fmla="*/ 18448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00" y="10800"/>
                    </a:moveTo>
                    <a:cubicBezTo>
                      <a:pt x="3300" y="14942"/>
                      <a:pt x="6658" y="18300"/>
                      <a:pt x="10800" y="18300"/>
                    </a:cubicBezTo>
                    <a:cubicBezTo>
                      <a:pt x="14942" y="18300"/>
                      <a:pt x="18300" y="14942"/>
                      <a:pt x="18300" y="10800"/>
                    </a:cubicBezTo>
                    <a:cubicBezTo>
                      <a:pt x="18300" y="6658"/>
                      <a:pt x="14942" y="3300"/>
                      <a:pt x="10800" y="3300"/>
                    </a:cubicBezTo>
                    <a:cubicBezTo>
                      <a:pt x="6658" y="3300"/>
                      <a:pt x="3300" y="6658"/>
                      <a:pt x="3300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3" name="AutoShape 65"/>
              <p:cNvSpPr>
                <a:spLocks noChangeArrowheads="1"/>
              </p:cNvSpPr>
              <p:nvPr/>
            </p:nvSpPr>
            <p:spPr bwMode="auto">
              <a:xfrm>
                <a:off x="3983" y="2652"/>
                <a:ext cx="1198" cy="118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5 w 21600"/>
                  <a:gd name="T25" fmla="*/ 3172 h 21600"/>
                  <a:gd name="T26" fmla="*/ 18445 w 21600"/>
                  <a:gd name="T27" fmla="*/ 1842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231" y="10800"/>
                    </a:moveTo>
                    <a:cubicBezTo>
                      <a:pt x="1231" y="16085"/>
                      <a:pt x="5515" y="20369"/>
                      <a:pt x="10800" y="20369"/>
                    </a:cubicBezTo>
                    <a:cubicBezTo>
                      <a:pt x="16085" y="20369"/>
                      <a:pt x="20369" y="16085"/>
                      <a:pt x="20369" y="10800"/>
                    </a:cubicBezTo>
                    <a:cubicBezTo>
                      <a:pt x="20369" y="5515"/>
                      <a:pt x="16085" y="1231"/>
                      <a:pt x="10800" y="1231"/>
                    </a:cubicBezTo>
                    <a:cubicBezTo>
                      <a:pt x="5515" y="1231"/>
                      <a:pt x="1231" y="5515"/>
                      <a:pt x="1231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4" name="AutoShape 66"/>
              <p:cNvSpPr>
                <a:spLocks noChangeArrowheads="1"/>
              </p:cNvSpPr>
              <p:nvPr/>
            </p:nvSpPr>
            <p:spPr bwMode="auto">
              <a:xfrm>
                <a:off x="3879" y="2564"/>
                <a:ext cx="1403" cy="13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6 w 21600"/>
                  <a:gd name="T25" fmla="*/ 3158 h 21600"/>
                  <a:gd name="T26" fmla="*/ 18444 w 21600"/>
                  <a:gd name="T27" fmla="*/ 1844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77" y="10800"/>
                    </a:moveTo>
                    <a:cubicBezTo>
                      <a:pt x="877" y="16280"/>
                      <a:pt x="5320" y="20723"/>
                      <a:pt x="10800" y="20723"/>
                    </a:cubicBezTo>
                    <a:cubicBezTo>
                      <a:pt x="16280" y="20723"/>
                      <a:pt x="20723" y="16280"/>
                      <a:pt x="20723" y="10800"/>
                    </a:cubicBezTo>
                    <a:cubicBezTo>
                      <a:pt x="20723" y="5320"/>
                      <a:pt x="16280" y="877"/>
                      <a:pt x="10800" y="877"/>
                    </a:cubicBezTo>
                    <a:cubicBezTo>
                      <a:pt x="5320" y="877"/>
                      <a:pt x="877" y="5320"/>
                      <a:pt x="877" y="10800"/>
                    </a:cubicBezTo>
                    <a:close/>
                  </a:path>
                </a:pathLst>
              </a:custGeom>
              <a:solidFill>
                <a:srgbClr val="722E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5" name="AutoShape 67"/>
              <p:cNvSpPr>
                <a:spLocks noChangeArrowheads="1"/>
              </p:cNvSpPr>
              <p:nvPr/>
            </p:nvSpPr>
            <p:spPr bwMode="auto">
              <a:xfrm>
                <a:off x="3925" y="2493"/>
                <a:ext cx="1421" cy="15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57 h 21600"/>
                  <a:gd name="T26" fmla="*/ 18438 w 21600"/>
                  <a:gd name="T27" fmla="*/ 18443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6" name="AutoShape 68"/>
              <p:cNvSpPr>
                <a:spLocks noChangeArrowheads="1"/>
              </p:cNvSpPr>
              <p:nvPr/>
            </p:nvSpPr>
            <p:spPr bwMode="auto">
              <a:xfrm>
                <a:off x="3809" y="2505"/>
                <a:ext cx="1537" cy="14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9 h 21600"/>
                  <a:gd name="T26" fmla="*/ 18438 w 21600"/>
                  <a:gd name="T27" fmla="*/ 1843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82" y="10800"/>
                    </a:moveTo>
                    <a:cubicBezTo>
                      <a:pt x="582" y="16443"/>
                      <a:pt x="5157" y="21018"/>
                      <a:pt x="10800" y="21018"/>
                    </a:cubicBezTo>
                    <a:cubicBezTo>
                      <a:pt x="16443" y="21018"/>
                      <a:pt x="21018" y="16443"/>
                      <a:pt x="21018" y="10800"/>
                    </a:cubicBezTo>
                    <a:cubicBezTo>
                      <a:pt x="21018" y="5157"/>
                      <a:pt x="16443" y="582"/>
                      <a:pt x="10800" y="582"/>
                    </a:cubicBezTo>
                    <a:cubicBezTo>
                      <a:pt x="5157" y="582"/>
                      <a:pt x="582" y="5157"/>
                      <a:pt x="582" y="10800"/>
                    </a:cubicBezTo>
                    <a:close/>
                  </a:path>
                </a:pathLst>
              </a:custGeom>
              <a:solidFill>
                <a:srgbClr val="8B3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54" name="Group 69"/>
            <p:cNvGrpSpPr>
              <a:grpSpLocks/>
            </p:cNvGrpSpPr>
            <p:nvPr/>
          </p:nvGrpSpPr>
          <p:grpSpPr bwMode="auto">
            <a:xfrm>
              <a:off x="872" y="2402"/>
              <a:ext cx="1382" cy="1344"/>
              <a:chOff x="3131" y="2539"/>
              <a:chExt cx="1671" cy="1595"/>
            </a:xfrm>
          </p:grpSpPr>
          <p:sp>
            <p:nvSpPr>
              <p:cNvPr id="31869" name="AutoShape 70"/>
              <p:cNvSpPr>
                <a:spLocks noChangeArrowheads="1"/>
              </p:cNvSpPr>
              <p:nvPr/>
            </p:nvSpPr>
            <p:spPr bwMode="auto">
              <a:xfrm>
                <a:off x="3168" y="2574"/>
                <a:ext cx="1624" cy="15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6 w 21600"/>
                  <a:gd name="T25" fmla="*/ 3161 h 21600"/>
                  <a:gd name="T26" fmla="*/ 18434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10" y="10800"/>
                    </a:moveTo>
                    <a:cubicBezTo>
                      <a:pt x="1010" y="16207"/>
                      <a:pt x="5393" y="20590"/>
                      <a:pt x="10800" y="20590"/>
                    </a:cubicBezTo>
                    <a:cubicBezTo>
                      <a:pt x="16207" y="20590"/>
                      <a:pt x="20590" y="16207"/>
                      <a:pt x="20590" y="10800"/>
                    </a:cubicBezTo>
                    <a:cubicBezTo>
                      <a:pt x="20590" y="5393"/>
                      <a:pt x="16207" y="1010"/>
                      <a:pt x="10800" y="1010"/>
                    </a:cubicBezTo>
                    <a:cubicBezTo>
                      <a:pt x="5393" y="1010"/>
                      <a:pt x="1010" y="5393"/>
                      <a:pt x="1010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0" name="Oval 71"/>
              <p:cNvSpPr>
                <a:spLocks noChangeArrowheads="1"/>
              </p:cNvSpPr>
              <p:nvPr/>
            </p:nvSpPr>
            <p:spPr bwMode="auto">
              <a:xfrm>
                <a:off x="3628" y="3010"/>
                <a:ext cx="679" cy="645"/>
              </a:xfrm>
              <a:prstGeom prst="ellipse">
                <a:avLst/>
              </a:prstGeom>
              <a:gradFill rotWithShape="0">
                <a:gsLst>
                  <a:gs pos="0">
                    <a:srgbClr val="802814"/>
                  </a:gs>
                  <a:gs pos="100000">
                    <a:srgbClr val="FF5027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71" name="AutoShape 72"/>
              <p:cNvSpPr>
                <a:spLocks noChangeArrowheads="1"/>
              </p:cNvSpPr>
              <p:nvPr/>
            </p:nvSpPr>
            <p:spPr bwMode="auto">
              <a:xfrm>
                <a:off x="3373" y="2777"/>
                <a:ext cx="1195" cy="11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928" y="10800"/>
                    </a:moveTo>
                    <a:cubicBezTo>
                      <a:pt x="2928" y="15148"/>
                      <a:pt x="6452" y="18672"/>
                      <a:pt x="10800" y="18672"/>
                    </a:cubicBezTo>
                    <a:cubicBezTo>
                      <a:pt x="15148" y="18672"/>
                      <a:pt x="18672" y="15148"/>
                      <a:pt x="18672" y="10800"/>
                    </a:cubicBezTo>
                    <a:cubicBezTo>
                      <a:pt x="18672" y="6452"/>
                      <a:pt x="15148" y="2928"/>
                      <a:pt x="10800" y="2928"/>
                    </a:cubicBezTo>
                    <a:cubicBezTo>
                      <a:pt x="6452" y="2928"/>
                      <a:pt x="2928" y="6452"/>
                      <a:pt x="2928" y="10800"/>
                    </a:cubicBezTo>
                    <a:close/>
                  </a:path>
                </a:pathLst>
              </a:custGeom>
              <a:solidFill>
                <a:srgbClr val="D02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2" name="AutoShape 73"/>
              <p:cNvSpPr>
                <a:spLocks noChangeArrowheads="1"/>
              </p:cNvSpPr>
              <p:nvPr/>
            </p:nvSpPr>
            <p:spPr bwMode="auto">
              <a:xfrm>
                <a:off x="3265" y="2658"/>
                <a:ext cx="1407" cy="13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70 h 21600"/>
                  <a:gd name="T26" fmla="*/ 18438 w 21600"/>
                  <a:gd name="T27" fmla="*/ 1843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123" y="10800"/>
                    </a:moveTo>
                    <a:cubicBezTo>
                      <a:pt x="1123" y="16144"/>
                      <a:pt x="5456" y="20477"/>
                      <a:pt x="10800" y="20477"/>
                    </a:cubicBezTo>
                    <a:cubicBezTo>
                      <a:pt x="16144" y="20477"/>
                      <a:pt x="20477" y="16144"/>
                      <a:pt x="20477" y="10800"/>
                    </a:cubicBezTo>
                    <a:cubicBezTo>
                      <a:pt x="20477" y="5456"/>
                      <a:pt x="16144" y="1123"/>
                      <a:pt x="10800" y="1123"/>
                    </a:cubicBezTo>
                    <a:cubicBezTo>
                      <a:pt x="5456" y="1123"/>
                      <a:pt x="1123" y="5456"/>
                      <a:pt x="1123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3" name="AutoShape 74"/>
              <p:cNvSpPr>
                <a:spLocks noChangeArrowheads="1"/>
              </p:cNvSpPr>
              <p:nvPr/>
            </p:nvSpPr>
            <p:spPr bwMode="auto">
              <a:xfrm>
                <a:off x="3515" y="2890"/>
                <a:ext cx="916" cy="8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0 w 21600"/>
                  <a:gd name="T25" fmla="*/ 3155 h 21600"/>
                  <a:gd name="T26" fmla="*/ 18440 w 21600"/>
                  <a:gd name="T27" fmla="*/ 1844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00" y="10800"/>
                    </a:moveTo>
                    <a:cubicBezTo>
                      <a:pt x="3300" y="14942"/>
                      <a:pt x="6658" y="18300"/>
                      <a:pt x="10800" y="18300"/>
                    </a:cubicBezTo>
                    <a:cubicBezTo>
                      <a:pt x="14942" y="18300"/>
                      <a:pt x="18300" y="14942"/>
                      <a:pt x="18300" y="10800"/>
                    </a:cubicBezTo>
                    <a:cubicBezTo>
                      <a:pt x="18300" y="6658"/>
                      <a:pt x="14942" y="3300"/>
                      <a:pt x="10800" y="3300"/>
                    </a:cubicBezTo>
                    <a:cubicBezTo>
                      <a:pt x="6658" y="3300"/>
                      <a:pt x="3300" y="6658"/>
                      <a:pt x="3300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4" name="AutoShape 75"/>
              <p:cNvSpPr>
                <a:spLocks noChangeArrowheads="1"/>
              </p:cNvSpPr>
              <p:nvPr/>
            </p:nvSpPr>
            <p:spPr bwMode="auto">
              <a:xfrm>
                <a:off x="3320" y="2707"/>
                <a:ext cx="1303" cy="12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6 w 21600"/>
                  <a:gd name="T25" fmla="*/ 3164 h 21600"/>
                  <a:gd name="T26" fmla="*/ 18434 w 21600"/>
                  <a:gd name="T27" fmla="*/ 1843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231" y="10800"/>
                    </a:moveTo>
                    <a:cubicBezTo>
                      <a:pt x="1231" y="16085"/>
                      <a:pt x="5515" y="20369"/>
                      <a:pt x="10800" y="20369"/>
                    </a:cubicBezTo>
                    <a:cubicBezTo>
                      <a:pt x="16085" y="20369"/>
                      <a:pt x="20369" y="16085"/>
                      <a:pt x="20369" y="10800"/>
                    </a:cubicBezTo>
                    <a:cubicBezTo>
                      <a:pt x="20369" y="5515"/>
                      <a:pt x="16085" y="1231"/>
                      <a:pt x="10800" y="1231"/>
                    </a:cubicBezTo>
                    <a:cubicBezTo>
                      <a:pt x="5515" y="1231"/>
                      <a:pt x="1231" y="5515"/>
                      <a:pt x="1231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5" name="AutoShape 76"/>
              <p:cNvSpPr>
                <a:spLocks noChangeArrowheads="1"/>
              </p:cNvSpPr>
              <p:nvPr/>
            </p:nvSpPr>
            <p:spPr bwMode="auto">
              <a:xfrm>
                <a:off x="3207" y="2614"/>
                <a:ext cx="1525" cy="14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9 w 21600"/>
                  <a:gd name="T25" fmla="*/ 3158 h 21600"/>
                  <a:gd name="T26" fmla="*/ 18441 w 21600"/>
                  <a:gd name="T27" fmla="*/ 1844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77" y="10800"/>
                    </a:moveTo>
                    <a:cubicBezTo>
                      <a:pt x="877" y="16280"/>
                      <a:pt x="5320" y="20723"/>
                      <a:pt x="10800" y="20723"/>
                    </a:cubicBezTo>
                    <a:cubicBezTo>
                      <a:pt x="16280" y="20723"/>
                      <a:pt x="20723" y="16280"/>
                      <a:pt x="20723" y="10800"/>
                    </a:cubicBezTo>
                    <a:cubicBezTo>
                      <a:pt x="20723" y="5320"/>
                      <a:pt x="16280" y="877"/>
                      <a:pt x="10800" y="877"/>
                    </a:cubicBezTo>
                    <a:cubicBezTo>
                      <a:pt x="5320" y="877"/>
                      <a:pt x="877" y="5320"/>
                      <a:pt x="877" y="10800"/>
                    </a:cubicBezTo>
                    <a:close/>
                  </a:path>
                </a:pathLst>
              </a:custGeom>
              <a:solidFill>
                <a:srgbClr val="722E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6" name="AutoShape 77"/>
              <p:cNvSpPr>
                <a:spLocks noChangeArrowheads="1"/>
              </p:cNvSpPr>
              <p:nvPr/>
            </p:nvSpPr>
            <p:spPr bwMode="auto">
              <a:xfrm>
                <a:off x="3257" y="2539"/>
                <a:ext cx="1545" cy="15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0 w 21600"/>
                  <a:gd name="T25" fmla="*/ 3169 h 21600"/>
                  <a:gd name="T26" fmla="*/ 18440 w 21600"/>
                  <a:gd name="T27" fmla="*/ 1843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7" name="AutoShape 78"/>
              <p:cNvSpPr>
                <a:spLocks noChangeArrowheads="1"/>
              </p:cNvSpPr>
              <p:nvPr/>
            </p:nvSpPr>
            <p:spPr bwMode="auto">
              <a:xfrm>
                <a:off x="3131" y="2552"/>
                <a:ext cx="1671" cy="15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7 w 21600"/>
                  <a:gd name="T25" fmla="*/ 3168 h 21600"/>
                  <a:gd name="T26" fmla="*/ 18433 w 21600"/>
                  <a:gd name="T27" fmla="*/ 1843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82" y="10800"/>
                    </a:moveTo>
                    <a:cubicBezTo>
                      <a:pt x="582" y="16443"/>
                      <a:pt x="5157" y="21018"/>
                      <a:pt x="10800" y="21018"/>
                    </a:cubicBezTo>
                    <a:cubicBezTo>
                      <a:pt x="16443" y="21018"/>
                      <a:pt x="21018" y="16443"/>
                      <a:pt x="21018" y="10800"/>
                    </a:cubicBezTo>
                    <a:cubicBezTo>
                      <a:pt x="21018" y="5157"/>
                      <a:pt x="16443" y="582"/>
                      <a:pt x="10800" y="582"/>
                    </a:cubicBezTo>
                    <a:cubicBezTo>
                      <a:pt x="5157" y="582"/>
                      <a:pt x="582" y="5157"/>
                      <a:pt x="582" y="10800"/>
                    </a:cubicBezTo>
                    <a:close/>
                  </a:path>
                </a:pathLst>
              </a:custGeom>
              <a:solidFill>
                <a:srgbClr val="8B3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55" name="Group 79"/>
            <p:cNvGrpSpPr>
              <a:grpSpLocks/>
            </p:cNvGrpSpPr>
            <p:nvPr/>
          </p:nvGrpSpPr>
          <p:grpSpPr bwMode="auto">
            <a:xfrm>
              <a:off x="847" y="2355"/>
              <a:ext cx="1436" cy="1429"/>
              <a:chOff x="3330" y="2392"/>
              <a:chExt cx="1782" cy="1729"/>
            </a:xfrm>
          </p:grpSpPr>
          <p:sp>
            <p:nvSpPr>
              <p:cNvPr id="31860" name="AutoShape 80"/>
              <p:cNvSpPr>
                <a:spLocks noChangeArrowheads="1"/>
              </p:cNvSpPr>
              <p:nvPr/>
            </p:nvSpPr>
            <p:spPr bwMode="auto">
              <a:xfrm>
                <a:off x="3369" y="2430"/>
                <a:ext cx="1732" cy="16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8 w 21600"/>
                  <a:gd name="T25" fmla="*/ 3166 h 21600"/>
                  <a:gd name="T26" fmla="*/ 18432 w 21600"/>
                  <a:gd name="T27" fmla="*/ 1843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10" y="10800"/>
                    </a:moveTo>
                    <a:cubicBezTo>
                      <a:pt x="1010" y="16207"/>
                      <a:pt x="5393" y="20590"/>
                      <a:pt x="10800" y="20590"/>
                    </a:cubicBezTo>
                    <a:cubicBezTo>
                      <a:pt x="16207" y="20590"/>
                      <a:pt x="20590" y="16207"/>
                      <a:pt x="20590" y="10800"/>
                    </a:cubicBezTo>
                    <a:cubicBezTo>
                      <a:pt x="20590" y="5393"/>
                      <a:pt x="16207" y="1010"/>
                      <a:pt x="10800" y="1010"/>
                    </a:cubicBezTo>
                    <a:cubicBezTo>
                      <a:pt x="5393" y="1010"/>
                      <a:pt x="1010" y="5393"/>
                      <a:pt x="1010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1" name="Oval 81"/>
              <p:cNvSpPr>
                <a:spLocks noChangeArrowheads="1"/>
              </p:cNvSpPr>
              <p:nvPr/>
            </p:nvSpPr>
            <p:spPr bwMode="auto">
              <a:xfrm>
                <a:off x="3860" y="2903"/>
                <a:ext cx="724" cy="699"/>
              </a:xfrm>
              <a:prstGeom prst="ellipse">
                <a:avLst/>
              </a:prstGeom>
              <a:gradFill rotWithShape="0">
                <a:gsLst>
                  <a:gs pos="0">
                    <a:srgbClr val="FF5027"/>
                  </a:gs>
                  <a:gs pos="100000">
                    <a:srgbClr val="E54823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62" name="AutoShape 82"/>
              <p:cNvSpPr>
                <a:spLocks noChangeArrowheads="1"/>
              </p:cNvSpPr>
              <p:nvPr/>
            </p:nvSpPr>
            <p:spPr bwMode="auto">
              <a:xfrm>
                <a:off x="3588" y="2650"/>
                <a:ext cx="1274" cy="12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0 w 21600"/>
                  <a:gd name="T25" fmla="*/ 3168 h 21600"/>
                  <a:gd name="T26" fmla="*/ 18430 w 21600"/>
                  <a:gd name="T27" fmla="*/ 1843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882" y="10800"/>
                    </a:moveTo>
                    <a:cubicBezTo>
                      <a:pt x="2882" y="15173"/>
                      <a:pt x="6427" y="18718"/>
                      <a:pt x="10800" y="18718"/>
                    </a:cubicBezTo>
                    <a:cubicBezTo>
                      <a:pt x="15173" y="18718"/>
                      <a:pt x="18718" y="15173"/>
                      <a:pt x="18718" y="10800"/>
                    </a:cubicBezTo>
                    <a:cubicBezTo>
                      <a:pt x="18718" y="6427"/>
                      <a:pt x="15173" y="2882"/>
                      <a:pt x="10800" y="2882"/>
                    </a:cubicBezTo>
                    <a:cubicBezTo>
                      <a:pt x="6427" y="2882"/>
                      <a:pt x="2882" y="6427"/>
                      <a:pt x="2882" y="10800"/>
                    </a:cubicBezTo>
                    <a:close/>
                  </a:path>
                </a:pathLst>
              </a:custGeom>
              <a:solidFill>
                <a:srgbClr val="D02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3" name="AutoShape 83"/>
              <p:cNvSpPr>
                <a:spLocks noChangeArrowheads="1"/>
              </p:cNvSpPr>
              <p:nvPr/>
            </p:nvSpPr>
            <p:spPr bwMode="auto">
              <a:xfrm>
                <a:off x="3473" y="2521"/>
                <a:ext cx="1500" cy="1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8 w 21600"/>
                  <a:gd name="T25" fmla="*/ 3159 h 21600"/>
                  <a:gd name="T26" fmla="*/ 18432 w 21600"/>
                  <a:gd name="T27" fmla="*/ 1844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123" y="10800"/>
                    </a:moveTo>
                    <a:cubicBezTo>
                      <a:pt x="1123" y="16144"/>
                      <a:pt x="5456" y="20477"/>
                      <a:pt x="10800" y="20477"/>
                    </a:cubicBezTo>
                    <a:cubicBezTo>
                      <a:pt x="16144" y="20477"/>
                      <a:pt x="20477" y="16144"/>
                      <a:pt x="20477" y="10800"/>
                    </a:cubicBezTo>
                    <a:cubicBezTo>
                      <a:pt x="20477" y="5456"/>
                      <a:pt x="16144" y="1123"/>
                      <a:pt x="10800" y="1123"/>
                    </a:cubicBezTo>
                    <a:cubicBezTo>
                      <a:pt x="5456" y="1123"/>
                      <a:pt x="1123" y="5456"/>
                      <a:pt x="1123" y="10800"/>
                    </a:cubicBezTo>
                    <a:close/>
                  </a:path>
                </a:pathLst>
              </a:custGeom>
              <a:solidFill>
                <a:srgbClr val="C22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4" name="AutoShape 84"/>
              <p:cNvSpPr>
                <a:spLocks noChangeArrowheads="1"/>
              </p:cNvSpPr>
              <p:nvPr/>
            </p:nvSpPr>
            <p:spPr bwMode="auto">
              <a:xfrm>
                <a:off x="3739" y="2772"/>
                <a:ext cx="977" cy="9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56 h 21600"/>
                  <a:gd name="T26" fmla="*/ 18438 w 21600"/>
                  <a:gd name="T27" fmla="*/ 1844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00" y="10800"/>
                    </a:moveTo>
                    <a:cubicBezTo>
                      <a:pt x="3300" y="14942"/>
                      <a:pt x="6658" y="18300"/>
                      <a:pt x="10800" y="18300"/>
                    </a:cubicBezTo>
                    <a:cubicBezTo>
                      <a:pt x="14942" y="18300"/>
                      <a:pt x="18300" y="14942"/>
                      <a:pt x="18300" y="10800"/>
                    </a:cubicBezTo>
                    <a:cubicBezTo>
                      <a:pt x="18300" y="6658"/>
                      <a:pt x="14942" y="3300"/>
                      <a:pt x="10800" y="3300"/>
                    </a:cubicBezTo>
                    <a:cubicBezTo>
                      <a:pt x="6658" y="3300"/>
                      <a:pt x="3300" y="6658"/>
                      <a:pt x="3300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5" name="AutoShape 85"/>
              <p:cNvSpPr>
                <a:spLocks noChangeArrowheads="1"/>
              </p:cNvSpPr>
              <p:nvPr/>
            </p:nvSpPr>
            <p:spPr bwMode="auto">
              <a:xfrm>
                <a:off x="3532" y="2574"/>
                <a:ext cx="1389" cy="13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7 w 21600"/>
                  <a:gd name="T25" fmla="*/ 3156 h 21600"/>
                  <a:gd name="T26" fmla="*/ 18443 w 21600"/>
                  <a:gd name="T27" fmla="*/ 1844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231" y="10800"/>
                    </a:moveTo>
                    <a:cubicBezTo>
                      <a:pt x="1231" y="16085"/>
                      <a:pt x="5515" y="20369"/>
                      <a:pt x="10800" y="20369"/>
                    </a:cubicBezTo>
                    <a:cubicBezTo>
                      <a:pt x="16085" y="20369"/>
                      <a:pt x="20369" y="16085"/>
                      <a:pt x="20369" y="10800"/>
                    </a:cubicBezTo>
                    <a:cubicBezTo>
                      <a:pt x="20369" y="5515"/>
                      <a:pt x="16085" y="1231"/>
                      <a:pt x="10800" y="1231"/>
                    </a:cubicBezTo>
                    <a:cubicBezTo>
                      <a:pt x="5515" y="1231"/>
                      <a:pt x="1231" y="5515"/>
                      <a:pt x="1231" y="10800"/>
                    </a:cubicBezTo>
                    <a:close/>
                  </a:path>
                </a:pathLst>
              </a:custGeom>
              <a:solidFill>
                <a:srgbClr val="752F2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6" name="AutoShape 86"/>
              <p:cNvSpPr>
                <a:spLocks noChangeArrowheads="1"/>
              </p:cNvSpPr>
              <p:nvPr/>
            </p:nvSpPr>
            <p:spPr bwMode="auto">
              <a:xfrm>
                <a:off x="3411" y="2473"/>
                <a:ext cx="1626" cy="15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2 w 21600"/>
                  <a:gd name="T25" fmla="*/ 3161 h 21600"/>
                  <a:gd name="T26" fmla="*/ 18438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877" y="10800"/>
                    </a:moveTo>
                    <a:cubicBezTo>
                      <a:pt x="877" y="16280"/>
                      <a:pt x="5320" y="20723"/>
                      <a:pt x="10800" y="20723"/>
                    </a:cubicBezTo>
                    <a:cubicBezTo>
                      <a:pt x="16280" y="20723"/>
                      <a:pt x="20723" y="16280"/>
                      <a:pt x="20723" y="10800"/>
                    </a:cubicBezTo>
                    <a:cubicBezTo>
                      <a:pt x="20723" y="5320"/>
                      <a:pt x="16280" y="877"/>
                      <a:pt x="10800" y="877"/>
                    </a:cubicBezTo>
                    <a:cubicBezTo>
                      <a:pt x="5320" y="877"/>
                      <a:pt x="877" y="5320"/>
                      <a:pt x="877" y="10800"/>
                    </a:cubicBezTo>
                    <a:close/>
                  </a:path>
                </a:pathLst>
              </a:custGeom>
              <a:solidFill>
                <a:srgbClr val="722E2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7" name="AutoShape 87"/>
              <p:cNvSpPr>
                <a:spLocks noChangeArrowheads="1"/>
              </p:cNvSpPr>
              <p:nvPr/>
            </p:nvSpPr>
            <p:spPr bwMode="auto">
              <a:xfrm>
                <a:off x="3464" y="2392"/>
                <a:ext cx="1648" cy="17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9 w 21600"/>
                  <a:gd name="T25" fmla="*/ 3161 h 21600"/>
                  <a:gd name="T26" fmla="*/ 18441 w 21600"/>
                  <a:gd name="T27" fmla="*/ 1843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333333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8" name="AutoShape 88"/>
              <p:cNvSpPr>
                <a:spLocks noChangeArrowheads="1"/>
              </p:cNvSpPr>
              <p:nvPr/>
            </p:nvSpPr>
            <p:spPr bwMode="auto">
              <a:xfrm>
                <a:off x="3330" y="2406"/>
                <a:ext cx="1782" cy="17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4 w 21600"/>
                  <a:gd name="T25" fmla="*/ 3163 h 21600"/>
                  <a:gd name="T26" fmla="*/ 18436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82" y="10800"/>
                    </a:moveTo>
                    <a:cubicBezTo>
                      <a:pt x="582" y="16443"/>
                      <a:pt x="5157" y="21018"/>
                      <a:pt x="10800" y="21018"/>
                    </a:cubicBezTo>
                    <a:cubicBezTo>
                      <a:pt x="16443" y="21018"/>
                      <a:pt x="21018" y="16443"/>
                      <a:pt x="21018" y="10800"/>
                    </a:cubicBezTo>
                    <a:cubicBezTo>
                      <a:pt x="21018" y="5157"/>
                      <a:pt x="16443" y="582"/>
                      <a:pt x="10800" y="582"/>
                    </a:cubicBezTo>
                    <a:cubicBezTo>
                      <a:pt x="5157" y="582"/>
                      <a:pt x="582" y="5157"/>
                      <a:pt x="582" y="10800"/>
                    </a:cubicBezTo>
                    <a:close/>
                  </a:path>
                </a:pathLst>
              </a:custGeom>
              <a:solidFill>
                <a:srgbClr val="8B3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856" name="Oval 89"/>
            <p:cNvSpPr>
              <a:spLocks noChangeArrowheads="1"/>
            </p:cNvSpPr>
            <p:nvPr/>
          </p:nvSpPr>
          <p:spPr bwMode="auto">
            <a:xfrm>
              <a:off x="627" y="2164"/>
              <a:ext cx="1886" cy="1825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57" name="Oval 90"/>
            <p:cNvSpPr>
              <a:spLocks noChangeArrowheads="1"/>
            </p:cNvSpPr>
            <p:nvPr/>
          </p:nvSpPr>
          <p:spPr bwMode="auto">
            <a:xfrm>
              <a:off x="596" y="2130"/>
              <a:ext cx="1951" cy="1887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58" name="Oval 91"/>
            <p:cNvSpPr>
              <a:spLocks noChangeArrowheads="1"/>
            </p:cNvSpPr>
            <p:nvPr/>
          </p:nvSpPr>
          <p:spPr bwMode="auto">
            <a:xfrm>
              <a:off x="565" y="2095"/>
              <a:ext cx="2017" cy="1955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59" name="Oval 92"/>
            <p:cNvSpPr>
              <a:spLocks noChangeArrowheads="1"/>
            </p:cNvSpPr>
            <p:nvPr/>
          </p:nvSpPr>
          <p:spPr bwMode="auto">
            <a:xfrm>
              <a:off x="524" y="2077"/>
              <a:ext cx="2093" cy="2000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31751" name="Rectangle 93"/>
          <p:cNvSpPr>
            <a:spLocks noChangeArrowheads="1"/>
          </p:cNvSpPr>
          <p:nvPr/>
        </p:nvSpPr>
        <p:spPr bwMode="auto">
          <a:xfrm>
            <a:off x="4933950" y="3394075"/>
            <a:ext cx="3376613" cy="3248025"/>
          </a:xfrm>
          <a:prstGeom prst="rect">
            <a:avLst/>
          </a:prstGeom>
          <a:gradFill rotWithShape="0">
            <a:gsLst>
              <a:gs pos="0">
                <a:srgbClr val="D42800"/>
              </a:gs>
              <a:gs pos="100000">
                <a:srgbClr val="7115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1752" name="Group 94"/>
          <p:cNvGrpSpPr>
            <a:grpSpLocks/>
          </p:cNvGrpSpPr>
          <p:nvPr/>
        </p:nvGrpSpPr>
        <p:grpSpPr bwMode="auto">
          <a:xfrm>
            <a:off x="4965700" y="3419475"/>
            <a:ext cx="3322638" cy="3187700"/>
            <a:chOff x="3084" y="446"/>
            <a:chExt cx="2093" cy="2008"/>
          </a:xfrm>
        </p:grpSpPr>
        <p:sp>
          <p:nvSpPr>
            <p:cNvPr id="31832" name="Oval 95"/>
            <p:cNvSpPr>
              <a:spLocks noChangeArrowheads="1"/>
            </p:cNvSpPr>
            <p:nvPr/>
          </p:nvSpPr>
          <p:spPr bwMode="auto">
            <a:xfrm>
              <a:off x="3223" y="583"/>
              <a:ext cx="1815" cy="1751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3" name="Oval 96"/>
            <p:cNvSpPr>
              <a:spLocks noChangeArrowheads="1"/>
            </p:cNvSpPr>
            <p:nvPr/>
          </p:nvSpPr>
          <p:spPr bwMode="auto">
            <a:xfrm>
              <a:off x="3307" y="662"/>
              <a:ext cx="1644" cy="1596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4" name="Oval 97"/>
            <p:cNvSpPr>
              <a:spLocks noChangeArrowheads="1"/>
            </p:cNvSpPr>
            <p:nvPr/>
          </p:nvSpPr>
          <p:spPr bwMode="auto">
            <a:xfrm>
              <a:off x="3187" y="548"/>
              <a:ext cx="1886" cy="181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5" name="Oval 98"/>
            <p:cNvSpPr>
              <a:spLocks noChangeArrowheads="1"/>
            </p:cNvSpPr>
            <p:nvPr/>
          </p:nvSpPr>
          <p:spPr bwMode="auto">
            <a:xfrm>
              <a:off x="3156" y="514"/>
              <a:ext cx="1951" cy="1880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6" name="Oval 99"/>
            <p:cNvSpPr>
              <a:spLocks noChangeArrowheads="1"/>
            </p:cNvSpPr>
            <p:nvPr/>
          </p:nvSpPr>
          <p:spPr bwMode="auto">
            <a:xfrm>
              <a:off x="3125" y="479"/>
              <a:ext cx="2017" cy="194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7" name="Oval 100"/>
            <p:cNvSpPr>
              <a:spLocks noChangeArrowheads="1"/>
            </p:cNvSpPr>
            <p:nvPr/>
          </p:nvSpPr>
          <p:spPr bwMode="auto">
            <a:xfrm>
              <a:off x="3084" y="446"/>
              <a:ext cx="2093" cy="200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38" name="AutoShape 101"/>
            <p:cNvSpPr>
              <a:spLocks noChangeArrowheads="1"/>
            </p:cNvSpPr>
            <p:nvPr/>
          </p:nvSpPr>
          <p:spPr bwMode="auto">
            <a:xfrm>
              <a:off x="3424" y="776"/>
              <a:ext cx="1425" cy="13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56 h 21600"/>
                <a:gd name="T26" fmla="*/ 18432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39" name="Oval 102"/>
            <p:cNvSpPr>
              <a:spLocks noChangeArrowheads="1"/>
            </p:cNvSpPr>
            <p:nvPr/>
          </p:nvSpPr>
          <p:spPr bwMode="auto">
            <a:xfrm>
              <a:off x="3849" y="1174"/>
              <a:ext cx="584" cy="576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E5482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40" name="AutoShape 103"/>
            <p:cNvSpPr>
              <a:spLocks noChangeArrowheads="1"/>
            </p:cNvSpPr>
            <p:nvPr/>
          </p:nvSpPr>
          <p:spPr bwMode="auto">
            <a:xfrm>
              <a:off x="3630" y="965"/>
              <a:ext cx="1027" cy="9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69 h 21600"/>
                <a:gd name="T26" fmla="*/ 18445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82" y="10800"/>
                  </a:moveTo>
                  <a:cubicBezTo>
                    <a:pt x="2882" y="15173"/>
                    <a:pt x="6427" y="18718"/>
                    <a:pt x="10800" y="18718"/>
                  </a:cubicBezTo>
                  <a:cubicBezTo>
                    <a:pt x="15173" y="18718"/>
                    <a:pt x="18718" y="15173"/>
                    <a:pt x="18718" y="10800"/>
                  </a:cubicBezTo>
                  <a:cubicBezTo>
                    <a:pt x="18718" y="6427"/>
                    <a:pt x="15173" y="2882"/>
                    <a:pt x="10800" y="2882"/>
                  </a:cubicBezTo>
                  <a:cubicBezTo>
                    <a:pt x="6427" y="2882"/>
                    <a:pt x="2882" y="6427"/>
                    <a:pt x="2882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1" name="AutoShape 104"/>
            <p:cNvSpPr>
              <a:spLocks noChangeArrowheads="1"/>
            </p:cNvSpPr>
            <p:nvPr/>
          </p:nvSpPr>
          <p:spPr bwMode="auto">
            <a:xfrm>
              <a:off x="3537" y="859"/>
              <a:ext cx="1209" cy="12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7 h 21600"/>
                <a:gd name="T26" fmla="*/ 18438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2" name="AutoShape 105"/>
            <p:cNvSpPr>
              <a:spLocks noChangeArrowheads="1"/>
            </p:cNvSpPr>
            <p:nvPr/>
          </p:nvSpPr>
          <p:spPr bwMode="auto">
            <a:xfrm>
              <a:off x="3752" y="1066"/>
              <a:ext cx="787" cy="7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2 h 21600"/>
                <a:gd name="T26" fmla="*/ 18444 w 21600"/>
                <a:gd name="T27" fmla="*/ 1844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3" name="AutoShape 106"/>
            <p:cNvSpPr>
              <a:spLocks noChangeArrowheads="1"/>
            </p:cNvSpPr>
            <p:nvPr/>
          </p:nvSpPr>
          <p:spPr bwMode="auto">
            <a:xfrm>
              <a:off x="3585" y="903"/>
              <a:ext cx="1119" cy="1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57 h 21600"/>
                <a:gd name="T26" fmla="*/ 18434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4" name="AutoShape 107"/>
            <p:cNvSpPr>
              <a:spLocks noChangeArrowheads="1"/>
            </p:cNvSpPr>
            <p:nvPr/>
          </p:nvSpPr>
          <p:spPr bwMode="auto">
            <a:xfrm>
              <a:off x="3487" y="812"/>
              <a:ext cx="1311" cy="1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4 h 21600"/>
                <a:gd name="T26" fmla="*/ 18437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5" name="AutoShape 108"/>
            <p:cNvSpPr>
              <a:spLocks noChangeArrowheads="1"/>
            </p:cNvSpPr>
            <p:nvPr/>
          </p:nvSpPr>
          <p:spPr bwMode="auto">
            <a:xfrm>
              <a:off x="3530" y="753"/>
              <a:ext cx="1328" cy="14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70 h 21600"/>
                <a:gd name="T26" fmla="*/ 18445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6" name="AutoShape 109"/>
            <p:cNvSpPr>
              <a:spLocks noChangeArrowheads="1"/>
            </p:cNvSpPr>
            <p:nvPr/>
          </p:nvSpPr>
          <p:spPr bwMode="auto">
            <a:xfrm>
              <a:off x="3407" y="743"/>
              <a:ext cx="1474" cy="14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61 h 21600"/>
                <a:gd name="T26" fmla="*/ 18435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47" name="Oval 110"/>
            <p:cNvSpPr>
              <a:spLocks noChangeArrowheads="1"/>
            </p:cNvSpPr>
            <p:nvPr/>
          </p:nvSpPr>
          <p:spPr bwMode="auto">
            <a:xfrm>
              <a:off x="3260" y="620"/>
              <a:ext cx="1734" cy="167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48" name="Oval 111"/>
            <p:cNvSpPr>
              <a:spLocks noChangeArrowheads="1"/>
            </p:cNvSpPr>
            <p:nvPr/>
          </p:nvSpPr>
          <p:spPr bwMode="auto">
            <a:xfrm>
              <a:off x="3362" y="703"/>
              <a:ext cx="1546" cy="1513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" name="Group 112"/>
          <p:cNvGrpSpPr>
            <a:grpSpLocks/>
          </p:cNvGrpSpPr>
          <p:nvPr/>
        </p:nvGrpSpPr>
        <p:grpSpPr bwMode="auto">
          <a:xfrm>
            <a:off x="5564188" y="3983038"/>
            <a:ext cx="2157412" cy="2125662"/>
            <a:chOff x="3131" y="2539"/>
            <a:chExt cx="1671" cy="1595"/>
          </a:xfrm>
        </p:grpSpPr>
        <p:sp>
          <p:nvSpPr>
            <p:cNvPr id="31823" name="AutoShape 113"/>
            <p:cNvSpPr>
              <a:spLocks noChangeArrowheads="1"/>
            </p:cNvSpPr>
            <p:nvPr/>
          </p:nvSpPr>
          <p:spPr bwMode="auto">
            <a:xfrm>
              <a:off x="3168" y="2574"/>
              <a:ext cx="1624" cy="1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1 h 21600"/>
                <a:gd name="T26" fmla="*/ 18434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4" name="Oval 114"/>
            <p:cNvSpPr>
              <a:spLocks noChangeArrowheads="1"/>
            </p:cNvSpPr>
            <p:nvPr/>
          </p:nvSpPr>
          <p:spPr bwMode="auto">
            <a:xfrm>
              <a:off x="3628" y="3010"/>
              <a:ext cx="679" cy="645"/>
            </a:xfrm>
            <a:prstGeom prst="ellipse">
              <a:avLst/>
            </a:prstGeom>
            <a:gradFill rotWithShape="0">
              <a:gsLst>
                <a:gs pos="0">
                  <a:srgbClr val="802814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25" name="AutoShape 115"/>
            <p:cNvSpPr>
              <a:spLocks noChangeArrowheads="1"/>
            </p:cNvSpPr>
            <p:nvPr/>
          </p:nvSpPr>
          <p:spPr bwMode="auto">
            <a:xfrm>
              <a:off x="3373" y="2777"/>
              <a:ext cx="1195" cy="1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6" name="AutoShape 116"/>
            <p:cNvSpPr>
              <a:spLocks noChangeArrowheads="1"/>
            </p:cNvSpPr>
            <p:nvPr/>
          </p:nvSpPr>
          <p:spPr bwMode="auto">
            <a:xfrm>
              <a:off x="3265" y="2658"/>
              <a:ext cx="1407" cy="1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70 h 21600"/>
                <a:gd name="T26" fmla="*/ 18438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7" name="AutoShape 117"/>
            <p:cNvSpPr>
              <a:spLocks noChangeArrowheads="1"/>
            </p:cNvSpPr>
            <p:nvPr/>
          </p:nvSpPr>
          <p:spPr bwMode="auto">
            <a:xfrm>
              <a:off x="3515" y="2890"/>
              <a:ext cx="916" cy="8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55 h 21600"/>
                <a:gd name="T26" fmla="*/ 18440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8" name="AutoShape 118"/>
            <p:cNvSpPr>
              <a:spLocks noChangeArrowheads="1"/>
            </p:cNvSpPr>
            <p:nvPr/>
          </p:nvSpPr>
          <p:spPr bwMode="auto">
            <a:xfrm>
              <a:off x="3320" y="2707"/>
              <a:ext cx="1303" cy="1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4 h 21600"/>
                <a:gd name="T26" fmla="*/ 18434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9" name="AutoShape 119"/>
            <p:cNvSpPr>
              <a:spLocks noChangeArrowheads="1"/>
            </p:cNvSpPr>
            <p:nvPr/>
          </p:nvSpPr>
          <p:spPr bwMode="auto">
            <a:xfrm>
              <a:off x="3207" y="2614"/>
              <a:ext cx="1525" cy="14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58 h 21600"/>
                <a:gd name="T26" fmla="*/ 18441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30" name="AutoShape 120"/>
            <p:cNvSpPr>
              <a:spLocks noChangeArrowheads="1"/>
            </p:cNvSpPr>
            <p:nvPr/>
          </p:nvSpPr>
          <p:spPr bwMode="auto">
            <a:xfrm>
              <a:off x="3257" y="2539"/>
              <a:ext cx="1545" cy="15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9 h 21600"/>
                <a:gd name="T26" fmla="*/ 18440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31" name="AutoShape 121"/>
            <p:cNvSpPr>
              <a:spLocks noChangeArrowheads="1"/>
            </p:cNvSpPr>
            <p:nvPr/>
          </p:nvSpPr>
          <p:spPr bwMode="auto">
            <a:xfrm>
              <a:off x="3131" y="2552"/>
              <a:ext cx="1671" cy="15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8 h 21600"/>
                <a:gd name="T26" fmla="*/ 18433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" name="Group 122"/>
          <p:cNvGrpSpPr>
            <a:grpSpLocks/>
          </p:cNvGrpSpPr>
          <p:nvPr/>
        </p:nvGrpSpPr>
        <p:grpSpPr bwMode="auto">
          <a:xfrm>
            <a:off x="5668963" y="4076700"/>
            <a:ext cx="1944687" cy="1927225"/>
            <a:chOff x="3809" y="2493"/>
            <a:chExt cx="1537" cy="1505"/>
          </a:xfrm>
        </p:grpSpPr>
        <p:sp>
          <p:nvSpPr>
            <p:cNvPr id="31814" name="AutoShape 123"/>
            <p:cNvSpPr>
              <a:spLocks noChangeArrowheads="1"/>
            </p:cNvSpPr>
            <p:nvPr/>
          </p:nvSpPr>
          <p:spPr bwMode="auto">
            <a:xfrm>
              <a:off x="3843" y="2526"/>
              <a:ext cx="1494" cy="14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70 h 21600"/>
                <a:gd name="T26" fmla="*/ 18434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5" name="Oval 124"/>
            <p:cNvSpPr>
              <a:spLocks noChangeArrowheads="1"/>
            </p:cNvSpPr>
            <p:nvPr/>
          </p:nvSpPr>
          <p:spPr bwMode="auto">
            <a:xfrm>
              <a:off x="4266" y="2937"/>
              <a:ext cx="625" cy="609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C33D1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16" name="AutoShape 125"/>
            <p:cNvSpPr>
              <a:spLocks noChangeArrowheads="1"/>
            </p:cNvSpPr>
            <p:nvPr/>
          </p:nvSpPr>
          <p:spPr bwMode="auto">
            <a:xfrm>
              <a:off x="4032" y="2718"/>
              <a:ext cx="1099" cy="10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8 h 21600"/>
                <a:gd name="T26" fmla="*/ 18436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7" name="AutoShape 126"/>
            <p:cNvSpPr>
              <a:spLocks noChangeArrowheads="1"/>
            </p:cNvSpPr>
            <p:nvPr/>
          </p:nvSpPr>
          <p:spPr bwMode="auto">
            <a:xfrm>
              <a:off x="3932" y="2605"/>
              <a:ext cx="1294" cy="12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6 h 21600"/>
                <a:gd name="T26" fmla="*/ 18445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8" name="AutoShape 127"/>
            <p:cNvSpPr>
              <a:spLocks noChangeArrowheads="1"/>
            </p:cNvSpPr>
            <p:nvPr/>
          </p:nvSpPr>
          <p:spPr bwMode="auto">
            <a:xfrm>
              <a:off x="4162" y="2824"/>
              <a:ext cx="843" cy="8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2 w 21600"/>
                <a:gd name="T25" fmla="*/ 3163 h 21600"/>
                <a:gd name="T26" fmla="*/ 1844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9" name="AutoShape 128"/>
            <p:cNvSpPr>
              <a:spLocks noChangeArrowheads="1"/>
            </p:cNvSpPr>
            <p:nvPr/>
          </p:nvSpPr>
          <p:spPr bwMode="auto">
            <a:xfrm>
              <a:off x="3983" y="2652"/>
              <a:ext cx="1198" cy="11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72 h 21600"/>
                <a:gd name="T26" fmla="*/ 18445 w 21600"/>
                <a:gd name="T27" fmla="*/ 1842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0" name="AutoShape 129"/>
            <p:cNvSpPr>
              <a:spLocks noChangeArrowheads="1"/>
            </p:cNvSpPr>
            <p:nvPr/>
          </p:nvSpPr>
          <p:spPr bwMode="auto">
            <a:xfrm>
              <a:off x="3879" y="2564"/>
              <a:ext cx="1403" cy="13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8 h 21600"/>
                <a:gd name="T26" fmla="*/ 18444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1" name="AutoShape 130"/>
            <p:cNvSpPr>
              <a:spLocks noChangeArrowheads="1"/>
            </p:cNvSpPr>
            <p:nvPr/>
          </p:nvSpPr>
          <p:spPr bwMode="auto">
            <a:xfrm>
              <a:off x="3925" y="2493"/>
              <a:ext cx="1421" cy="15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7 h 21600"/>
                <a:gd name="T26" fmla="*/ 18438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2" name="AutoShape 131"/>
            <p:cNvSpPr>
              <a:spLocks noChangeArrowheads="1"/>
            </p:cNvSpPr>
            <p:nvPr/>
          </p:nvSpPr>
          <p:spPr bwMode="auto">
            <a:xfrm>
              <a:off x="3809" y="2505"/>
              <a:ext cx="1537" cy="1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9 h 21600"/>
                <a:gd name="T26" fmla="*/ 18438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" name="Group 132"/>
          <p:cNvGrpSpPr>
            <a:grpSpLocks/>
          </p:cNvGrpSpPr>
          <p:nvPr/>
        </p:nvGrpSpPr>
        <p:grpSpPr bwMode="auto">
          <a:xfrm>
            <a:off x="5748338" y="4186238"/>
            <a:ext cx="1789112" cy="1727200"/>
            <a:chOff x="3786" y="2559"/>
            <a:chExt cx="1455" cy="1430"/>
          </a:xfrm>
        </p:grpSpPr>
        <p:sp>
          <p:nvSpPr>
            <p:cNvPr id="31805" name="AutoShape 133"/>
            <p:cNvSpPr>
              <a:spLocks noChangeArrowheads="1"/>
            </p:cNvSpPr>
            <p:nvPr/>
          </p:nvSpPr>
          <p:spPr bwMode="auto">
            <a:xfrm>
              <a:off x="3818" y="2590"/>
              <a:ext cx="1414" cy="13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6" name="Oval 134"/>
            <p:cNvSpPr>
              <a:spLocks noChangeArrowheads="1"/>
            </p:cNvSpPr>
            <p:nvPr/>
          </p:nvSpPr>
          <p:spPr bwMode="auto">
            <a:xfrm>
              <a:off x="4219" y="2981"/>
              <a:ext cx="591" cy="579"/>
            </a:xfrm>
            <a:prstGeom prst="ellipse">
              <a:avLst/>
            </a:prstGeom>
            <a:gradFill rotWithShape="0">
              <a:gsLst>
                <a:gs pos="0">
                  <a:srgbClr val="993017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07" name="AutoShape 135"/>
            <p:cNvSpPr>
              <a:spLocks noChangeArrowheads="1"/>
            </p:cNvSpPr>
            <p:nvPr/>
          </p:nvSpPr>
          <p:spPr bwMode="auto">
            <a:xfrm>
              <a:off x="3997" y="2773"/>
              <a:ext cx="1040" cy="9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7 w 21600"/>
                <a:gd name="T25" fmla="*/ 3163 h 21600"/>
                <a:gd name="T26" fmla="*/ 18443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8" name="AutoShape 136"/>
            <p:cNvSpPr>
              <a:spLocks noChangeArrowheads="1"/>
            </p:cNvSpPr>
            <p:nvPr/>
          </p:nvSpPr>
          <p:spPr bwMode="auto">
            <a:xfrm>
              <a:off x="3902" y="2665"/>
              <a:ext cx="1225" cy="1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9 h 21600"/>
                <a:gd name="T26" fmla="*/ 18444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9" name="AutoShape 137"/>
            <p:cNvSpPr>
              <a:spLocks noChangeArrowheads="1"/>
            </p:cNvSpPr>
            <p:nvPr/>
          </p:nvSpPr>
          <p:spPr bwMode="auto">
            <a:xfrm>
              <a:off x="4120" y="2874"/>
              <a:ext cx="798" cy="7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7 h 21600"/>
                <a:gd name="T26" fmla="*/ 18433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0" name="AutoShape 138"/>
            <p:cNvSpPr>
              <a:spLocks noChangeArrowheads="1"/>
            </p:cNvSpPr>
            <p:nvPr/>
          </p:nvSpPr>
          <p:spPr bwMode="auto">
            <a:xfrm>
              <a:off x="3951" y="2710"/>
              <a:ext cx="1134" cy="11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5 h 21600"/>
                <a:gd name="T26" fmla="*/ 18438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1" name="AutoShape 139"/>
            <p:cNvSpPr>
              <a:spLocks noChangeArrowheads="1"/>
            </p:cNvSpPr>
            <p:nvPr/>
          </p:nvSpPr>
          <p:spPr bwMode="auto">
            <a:xfrm>
              <a:off x="3852" y="2626"/>
              <a:ext cx="1328" cy="129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5 h 21600"/>
                <a:gd name="T26" fmla="*/ 18445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2" name="AutoShape 140"/>
            <p:cNvSpPr>
              <a:spLocks noChangeArrowheads="1"/>
            </p:cNvSpPr>
            <p:nvPr/>
          </p:nvSpPr>
          <p:spPr bwMode="auto">
            <a:xfrm>
              <a:off x="3896" y="2559"/>
              <a:ext cx="1345" cy="14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57 h 21600"/>
                <a:gd name="T26" fmla="*/ 18436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3" name="AutoShape 141"/>
            <p:cNvSpPr>
              <a:spLocks noChangeArrowheads="1"/>
            </p:cNvSpPr>
            <p:nvPr/>
          </p:nvSpPr>
          <p:spPr bwMode="auto">
            <a:xfrm>
              <a:off x="3786" y="2570"/>
              <a:ext cx="1455" cy="14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7 h 21600"/>
                <a:gd name="T26" fmla="*/ 18438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" name="Group 142"/>
          <p:cNvGrpSpPr>
            <a:grpSpLocks/>
          </p:cNvGrpSpPr>
          <p:nvPr/>
        </p:nvGrpSpPr>
        <p:grpSpPr bwMode="auto">
          <a:xfrm>
            <a:off x="5507038" y="3910013"/>
            <a:ext cx="2295525" cy="2246312"/>
            <a:chOff x="1771" y="2617"/>
            <a:chExt cx="1446" cy="1415"/>
          </a:xfrm>
        </p:grpSpPr>
        <p:sp>
          <p:nvSpPr>
            <p:cNvPr id="31790" name="AutoShape 143"/>
            <p:cNvSpPr>
              <a:spLocks noChangeArrowheads="1"/>
            </p:cNvSpPr>
            <p:nvPr/>
          </p:nvSpPr>
          <p:spPr bwMode="auto">
            <a:xfrm>
              <a:off x="1905" y="2639"/>
              <a:ext cx="1298" cy="13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3 h 21600"/>
                <a:gd name="T26" fmla="*/ 1843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1" name="Oval 144"/>
            <p:cNvSpPr>
              <a:spLocks noChangeArrowheads="1"/>
            </p:cNvSpPr>
            <p:nvPr/>
          </p:nvSpPr>
          <p:spPr bwMode="auto">
            <a:xfrm>
              <a:off x="1771" y="2617"/>
              <a:ext cx="1446" cy="1415"/>
            </a:xfrm>
            <a:prstGeom prst="ellipse">
              <a:avLst/>
            </a:prstGeom>
            <a:solidFill>
              <a:srgbClr val="BE270E"/>
            </a:solidFill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92" name="Oval 145"/>
            <p:cNvSpPr>
              <a:spLocks noChangeArrowheads="1"/>
            </p:cNvSpPr>
            <p:nvPr/>
          </p:nvSpPr>
          <p:spPr bwMode="auto">
            <a:xfrm>
              <a:off x="1849" y="2708"/>
              <a:ext cx="1285" cy="1239"/>
            </a:xfrm>
            <a:prstGeom prst="ellipse">
              <a:avLst/>
            </a:prstGeom>
            <a:noFill/>
            <a:ln w="38100">
              <a:solidFill>
                <a:srgbClr val="5A251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93" name="Oval 146"/>
            <p:cNvSpPr>
              <a:spLocks noChangeArrowheads="1"/>
            </p:cNvSpPr>
            <p:nvPr/>
          </p:nvSpPr>
          <p:spPr bwMode="auto">
            <a:xfrm>
              <a:off x="2287" y="3102"/>
              <a:ext cx="433" cy="401"/>
            </a:xfrm>
            <a:prstGeom prst="ellipse">
              <a:avLst/>
            </a:prstGeom>
            <a:solidFill>
              <a:srgbClr val="FF50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94" name="AutoShape 147"/>
            <p:cNvSpPr>
              <a:spLocks noChangeArrowheads="1"/>
            </p:cNvSpPr>
            <p:nvPr/>
          </p:nvSpPr>
          <p:spPr bwMode="auto">
            <a:xfrm>
              <a:off x="1949" y="2828"/>
              <a:ext cx="1078" cy="10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5 h 21600"/>
                <a:gd name="T26" fmla="*/ 18434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5" name="Oval 148"/>
            <p:cNvSpPr>
              <a:spLocks noChangeArrowheads="1"/>
            </p:cNvSpPr>
            <p:nvPr/>
          </p:nvSpPr>
          <p:spPr bwMode="auto">
            <a:xfrm>
              <a:off x="2268" y="3111"/>
              <a:ext cx="443" cy="421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DD452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96" name="AutoShape 149"/>
            <p:cNvSpPr>
              <a:spLocks noChangeArrowheads="1"/>
            </p:cNvSpPr>
            <p:nvPr/>
          </p:nvSpPr>
          <p:spPr bwMode="auto">
            <a:xfrm>
              <a:off x="2101" y="2961"/>
              <a:ext cx="779" cy="7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1 w 21600"/>
                <a:gd name="T25" fmla="*/ 3173 h 21600"/>
                <a:gd name="T26" fmla="*/ 18439 w 21600"/>
                <a:gd name="T27" fmla="*/ 1842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7" name="AutoShape 150"/>
            <p:cNvSpPr>
              <a:spLocks noChangeArrowheads="1"/>
            </p:cNvSpPr>
            <p:nvPr/>
          </p:nvSpPr>
          <p:spPr bwMode="auto">
            <a:xfrm>
              <a:off x="2031" y="2882"/>
              <a:ext cx="917" cy="8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2 h 21600"/>
                <a:gd name="T26" fmla="*/ 18444 w 21600"/>
                <a:gd name="T27" fmla="*/ 1844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8" name="AutoShape 151"/>
            <p:cNvSpPr>
              <a:spLocks noChangeArrowheads="1"/>
            </p:cNvSpPr>
            <p:nvPr/>
          </p:nvSpPr>
          <p:spPr bwMode="auto">
            <a:xfrm>
              <a:off x="2194" y="3039"/>
              <a:ext cx="598" cy="5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9 w 21600"/>
                <a:gd name="T25" fmla="*/ 3155 h 21600"/>
                <a:gd name="T26" fmla="*/ 18421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642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99" name="AutoShape 152"/>
            <p:cNvSpPr>
              <a:spLocks noChangeArrowheads="1"/>
            </p:cNvSpPr>
            <p:nvPr/>
          </p:nvSpPr>
          <p:spPr bwMode="auto">
            <a:xfrm>
              <a:off x="2068" y="2924"/>
              <a:ext cx="849" cy="8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4 h 21600"/>
                <a:gd name="T26" fmla="*/ 18445 w 21600"/>
                <a:gd name="T27" fmla="*/ 1844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0" name="AutoShape 153"/>
            <p:cNvSpPr>
              <a:spLocks noChangeArrowheads="1"/>
            </p:cNvSpPr>
            <p:nvPr/>
          </p:nvSpPr>
          <p:spPr bwMode="auto">
            <a:xfrm>
              <a:off x="1994" y="2853"/>
              <a:ext cx="994" cy="9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3 w 21600"/>
                <a:gd name="T25" fmla="*/ 3168 h 21600"/>
                <a:gd name="T26" fmla="*/ 18427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1" name="AutoShape 154"/>
            <p:cNvSpPr>
              <a:spLocks noChangeArrowheads="1"/>
            </p:cNvSpPr>
            <p:nvPr/>
          </p:nvSpPr>
          <p:spPr bwMode="auto">
            <a:xfrm>
              <a:off x="2027" y="2805"/>
              <a:ext cx="1006" cy="10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60 h 21600"/>
                <a:gd name="T26" fmla="*/ 18444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2" name="AutoShape 155"/>
            <p:cNvSpPr>
              <a:spLocks noChangeArrowheads="1"/>
            </p:cNvSpPr>
            <p:nvPr/>
          </p:nvSpPr>
          <p:spPr bwMode="auto">
            <a:xfrm>
              <a:off x="1935" y="2800"/>
              <a:ext cx="1112" cy="10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7 h 21600"/>
                <a:gd name="T26" fmla="*/ 18434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03" name="Oval 156"/>
            <p:cNvSpPr>
              <a:spLocks noChangeArrowheads="1"/>
            </p:cNvSpPr>
            <p:nvPr/>
          </p:nvSpPr>
          <p:spPr bwMode="auto">
            <a:xfrm>
              <a:off x="1896" y="2758"/>
              <a:ext cx="1191" cy="1139"/>
            </a:xfrm>
            <a:prstGeom prst="ellipse">
              <a:avLst/>
            </a:prstGeom>
            <a:noFill/>
            <a:ln w="38100">
              <a:solidFill>
                <a:srgbClr val="5A251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804" name="Oval 157"/>
            <p:cNvSpPr>
              <a:spLocks noChangeArrowheads="1"/>
            </p:cNvSpPr>
            <p:nvPr/>
          </p:nvSpPr>
          <p:spPr bwMode="auto">
            <a:xfrm>
              <a:off x="1813" y="2663"/>
              <a:ext cx="1361" cy="132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9" name="Group 158"/>
          <p:cNvGrpSpPr>
            <a:grpSpLocks/>
          </p:cNvGrpSpPr>
          <p:nvPr/>
        </p:nvGrpSpPr>
        <p:grpSpPr bwMode="auto">
          <a:xfrm>
            <a:off x="4859338" y="333375"/>
            <a:ext cx="3567112" cy="977900"/>
            <a:chOff x="3038" y="226"/>
            <a:chExt cx="2247" cy="616"/>
          </a:xfrm>
        </p:grpSpPr>
        <p:grpSp>
          <p:nvGrpSpPr>
            <p:cNvPr id="31779" name="Group 159"/>
            <p:cNvGrpSpPr>
              <a:grpSpLocks/>
            </p:cNvGrpSpPr>
            <p:nvPr/>
          </p:nvGrpSpPr>
          <p:grpSpPr bwMode="auto">
            <a:xfrm>
              <a:off x="3040" y="240"/>
              <a:ext cx="2179" cy="169"/>
              <a:chOff x="3040" y="240"/>
              <a:chExt cx="2179" cy="169"/>
            </a:xfrm>
          </p:grpSpPr>
          <p:sp>
            <p:nvSpPr>
              <p:cNvPr id="31786" name="Rectangle 160"/>
              <p:cNvSpPr>
                <a:spLocks noChangeArrowheads="1"/>
              </p:cNvSpPr>
              <p:nvPr/>
            </p:nvSpPr>
            <p:spPr bwMode="auto">
              <a:xfrm>
                <a:off x="3040" y="240"/>
                <a:ext cx="2179" cy="1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1787" name="Group 161"/>
              <p:cNvGrpSpPr>
                <a:grpSpLocks/>
              </p:cNvGrpSpPr>
              <p:nvPr/>
            </p:nvGrpSpPr>
            <p:grpSpPr bwMode="auto">
              <a:xfrm>
                <a:off x="3127" y="262"/>
                <a:ext cx="225" cy="117"/>
                <a:chOff x="3092" y="612"/>
                <a:chExt cx="225" cy="117"/>
              </a:xfrm>
            </p:grpSpPr>
            <p:sp>
              <p:nvSpPr>
                <p:cNvPr id="31788" name="WordArt 16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84" y="660"/>
                  <a:ext cx="33" cy="6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1789" name="WordArt 1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92" y="612"/>
                  <a:ext cx="150" cy="9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</p:grpSp>
        <p:sp>
          <p:nvSpPr>
            <p:cNvPr id="31780" name="Rectangle 164"/>
            <p:cNvSpPr>
              <a:spLocks noChangeArrowheads="1"/>
            </p:cNvSpPr>
            <p:nvPr/>
          </p:nvSpPr>
          <p:spPr bwMode="auto">
            <a:xfrm>
              <a:off x="3038" y="226"/>
              <a:ext cx="2191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81" name="Rectangle 165"/>
            <p:cNvSpPr>
              <a:spLocks noChangeArrowheads="1"/>
            </p:cNvSpPr>
            <p:nvPr/>
          </p:nvSpPr>
          <p:spPr bwMode="auto">
            <a:xfrm>
              <a:off x="3039" y="321"/>
              <a:ext cx="2237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82" name="Rectangle 166"/>
            <p:cNvSpPr>
              <a:spLocks noChangeArrowheads="1"/>
            </p:cNvSpPr>
            <p:nvPr/>
          </p:nvSpPr>
          <p:spPr bwMode="auto">
            <a:xfrm>
              <a:off x="3071" y="661"/>
              <a:ext cx="221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1783" name="Group 167"/>
            <p:cNvGrpSpPr>
              <a:grpSpLocks/>
            </p:cNvGrpSpPr>
            <p:nvPr/>
          </p:nvGrpSpPr>
          <p:grpSpPr bwMode="auto">
            <a:xfrm>
              <a:off x="4971" y="344"/>
              <a:ext cx="233" cy="116"/>
              <a:chOff x="3092" y="612"/>
              <a:chExt cx="233" cy="116"/>
            </a:xfrm>
          </p:grpSpPr>
          <p:sp>
            <p:nvSpPr>
              <p:cNvPr id="31784" name="WordArt 16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46" y="660"/>
                <a:ext cx="79" cy="6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1785" name="WordArt 1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92" y="612"/>
                <a:ext cx="150" cy="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404813" y="2047875"/>
            <a:ext cx="8380412" cy="1333500"/>
            <a:chOff x="255" y="1290"/>
            <a:chExt cx="5279" cy="840"/>
          </a:xfrm>
        </p:grpSpPr>
        <p:grpSp>
          <p:nvGrpSpPr>
            <p:cNvPr id="31766" name="Group 171"/>
            <p:cNvGrpSpPr>
              <a:grpSpLocks/>
            </p:cNvGrpSpPr>
            <p:nvPr/>
          </p:nvGrpSpPr>
          <p:grpSpPr bwMode="auto">
            <a:xfrm>
              <a:off x="496" y="1379"/>
              <a:ext cx="4731" cy="485"/>
              <a:chOff x="489" y="1634"/>
              <a:chExt cx="4731" cy="485"/>
            </a:xfrm>
          </p:grpSpPr>
          <p:sp>
            <p:nvSpPr>
              <p:cNvPr id="31770" name="Rectangle 172"/>
              <p:cNvSpPr>
                <a:spLocks noChangeArrowheads="1"/>
              </p:cNvSpPr>
              <p:nvPr/>
            </p:nvSpPr>
            <p:spPr bwMode="auto">
              <a:xfrm>
                <a:off x="489" y="1634"/>
                <a:ext cx="4731" cy="485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FF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1771" name="Group 173"/>
              <p:cNvGrpSpPr>
                <a:grpSpLocks/>
              </p:cNvGrpSpPr>
              <p:nvPr/>
            </p:nvGrpSpPr>
            <p:grpSpPr bwMode="auto">
              <a:xfrm>
                <a:off x="598" y="1755"/>
                <a:ext cx="293" cy="272"/>
                <a:chOff x="585" y="1481"/>
                <a:chExt cx="270" cy="201"/>
              </a:xfrm>
            </p:grpSpPr>
            <p:sp>
              <p:nvSpPr>
                <p:cNvPr id="31777" name="WordArt 17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81" y="1591"/>
                  <a:ext cx="74" cy="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1778" name="WordArt 17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5" y="1481"/>
                  <a:ext cx="153" cy="2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  <p:grpSp>
            <p:nvGrpSpPr>
              <p:cNvPr id="31772" name="Group 176"/>
              <p:cNvGrpSpPr>
                <a:grpSpLocks/>
              </p:cNvGrpSpPr>
              <p:nvPr/>
            </p:nvGrpSpPr>
            <p:grpSpPr bwMode="auto">
              <a:xfrm>
                <a:off x="1225" y="1747"/>
                <a:ext cx="279" cy="272"/>
                <a:chOff x="906" y="1239"/>
                <a:chExt cx="258" cy="235"/>
              </a:xfrm>
            </p:grpSpPr>
            <p:sp>
              <p:nvSpPr>
                <p:cNvPr id="31774" name="WordArt 17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06" y="1239"/>
                  <a:ext cx="153" cy="23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  <p:sp>
              <p:nvSpPr>
                <p:cNvPr id="31775" name="WordArt 1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9" y="1347"/>
                  <a:ext cx="55" cy="11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2</a:t>
                  </a:r>
                </a:p>
              </p:txBody>
            </p:sp>
            <p:sp>
              <p:nvSpPr>
                <p:cNvPr id="31776" name="Freeform 179"/>
                <p:cNvSpPr>
                  <a:spLocks/>
                </p:cNvSpPr>
                <p:nvPr/>
              </p:nvSpPr>
              <p:spPr bwMode="auto">
                <a:xfrm>
                  <a:off x="1101" y="1241"/>
                  <a:ext cx="37" cy="60"/>
                </a:xfrm>
                <a:custGeom>
                  <a:avLst/>
                  <a:gdLst>
                    <a:gd name="T0" fmla="*/ 0 w 158"/>
                    <a:gd name="T1" fmla="*/ 0 h 203"/>
                    <a:gd name="T2" fmla="*/ 0 w 158"/>
                    <a:gd name="T3" fmla="*/ 0 h 203"/>
                    <a:gd name="T4" fmla="*/ 0 w 158"/>
                    <a:gd name="T5" fmla="*/ 0 h 203"/>
                    <a:gd name="T6" fmla="*/ 0 w 158"/>
                    <a:gd name="T7" fmla="*/ 0 h 20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58" h="203">
                      <a:moveTo>
                        <a:pt x="57" y="0"/>
                      </a:moveTo>
                      <a:lnTo>
                        <a:pt x="158" y="45"/>
                      </a:lnTo>
                      <a:lnTo>
                        <a:pt x="0" y="203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773" name="WordArt 1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922" y="1724"/>
                <a:ext cx="4166" cy="3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18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      之间的平行空气膜产生的等倾干涉条纹</a:t>
                </a:r>
                <a:endParaRPr lang="en-US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31767" name="Rectangle 181"/>
            <p:cNvSpPr>
              <a:spLocks noChangeArrowheads="1"/>
            </p:cNvSpPr>
            <p:nvPr/>
          </p:nvSpPr>
          <p:spPr bwMode="auto">
            <a:xfrm>
              <a:off x="255" y="1290"/>
              <a:ext cx="5279" cy="8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1768" name="Rectangle 182"/>
            <p:cNvSpPr>
              <a:spLocks noChangeArrowheads="1"/>
            </p:cNvSpPr>
            <p:nvPr/>
          </p:nvSpPr>
          <p:spPr bwMode="auto">
            <a:xfrm>
              <a:off x="388" y="1320"/>
              <a:ext cx="513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若</a:t>
              </a:r>
              <a:r>
                <a:rPr lang="en-US" altLang="zh-CN" sz="2800">
                  <a:latin typeface="Times New Roman" panose="02020603050405020304" pitchFamily="18" charset="0"/>
                </a:rPr>
                <a:t>M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 sz="2800">
                  <a:latin typeface="Times New Roman" panose="02020603050405020304" pitchFamily="18" charset="0"/>
                </a:rPr>
                <a:t>平移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使空气膜加厚时吐出了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级条纹，则：</a:t>
              </a:r>
            </a:p>
          </p:txBody>
        </p:sp>
        <p:graphicFrame>
          <p:nvGraphicFramePr>
            <p:cNvPr id="31769" name="Object 183"/>
            <p:cNvGraphicFramePr>
              <a:graphicFrameLocks noChangeAspect="1"/>
            </p:cNvGraphicFramePr>
            <p:nvPr/>
          </p:nvGraphicFramePr>
          <p:xfrm>
            <a:off x="354" y="1560"/>
            <a:ext cx="1000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4" name="Equation" r:id="rId3" imgW="647779" imgH="304830" progId="Equation.DSMT4">
                    <p:embed/>
                  </p:oleObj>
                </mc:Choice>
                <mc:Fallback>
                  <p:oleObj name="Equation" r:id="rId3" imgW="647779" imgH="304830" progId="Equation.DSMT4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" y="1560"/>
                          <a:ext cx="1000" cy="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76200" cmpd="tri">
                              <a:solidFill>
                                <a:srgbClr val="3333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5" name="Group 184"/>
          <p:cNvGrpSpPr>
            <a:grpSpLocks/>
          </p:cNvGrpSpPr>
          <p:nvPr/>
        </p:nvGrpSpPr>
        <p:grpSpPr bwMode="auto">
          <a:xfrm>
            <a:off x="4211638" y="765175"/>
            <a:ext cx="4235450" cy="538163"/>
            <a:chOff x="1383" y="-170"/>
            <a:chExt cx="2668" cy="339"/>
          </a:xfrm>
        </p:grpSpPr>
        <p:sp>
          <p:nvSpPr>
            <p:cNvPr id="31760" name="Line 185"/>
            <p:cNvSpPr>
              <a:spLocks noChangeShapeType="1"/>
            </p:cNvSpPr>
            <p:nvPr/>
          </p:nvSpPr>
          <p:spPr bwMode="auto">
            <a:xfrm>
              <a:off x="1474" y="-165"/>
              <a:ext cx="28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186"/>
            <p:cNvSpPr>
              <a:spLocks noChangeShapeType="1"/>
            </p:cNvSpPr>
            <p:nvPr/>
          </p:nvSpPr>
          <p:spPr bwMode="auto">
            <a:xfrm>
              <a:off x="1480" y="169"/>
              <a:ext cx="28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Line 187"/>
            <p:cNvSpPr>
              <a:spLocks noChangeShapeType="1"/>
            </p:cNvSpPr>
            <p:nvPr/>
          </p:nvSpPr>
          <p:spPr bwMode="auto">
            <a:xfrm flipH="1">
              <a:off x="1711" y="-168"/>
              <a:ext cx="1" cy="3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188"/>
            <p:cNvSpPr>
              <a:spLocks noChangeShapeType="1"/>
            </p:cNvSpPr>
            <p:nvPr/>
          </p:nvSpPr>
          <p:spPr bwMode="auto">
            <a:xfrm>
              <a:off x="1804" y="166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Line 189"/>
            <p:cNvSpPr>
              <a:spLocks noChangeShapeType="1"/>
            </p:cNvSpPr>
            <p:nvPr/>
          </p:nvSpPr>
          <p:spPr bwMode="auto">
            <a:xfrm>
              <a:off x="1797" y="-170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1765" name="Object 190"/>
            <p:cNvGraphicFramePr>
              <a:graphicFrameLocks noChangeAspect="1"/>
            </p:cNvGraphicFramePr>
            <p:nvPr/>
          </p:nvGraphicFramePr>
          <p:xfrm>
            <a:off x="1383" y="-112"/>
            <a:ext cx="303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5" name="公式" r:id="rId5" imgW="85632" imgH="28620" progId="Equation.3">
                    <p:embed/>
                  </p:oleObj>
                </mc:Choice>
                <mc:Fallback>
                  <p:oleObj name="公式" r:id="rId5" imgW="85632" imgH="28620" progId="Equation.3">
                    <p:embed/>
                    <p:pic>
                      <p:nvPicPr>
                        <p:cNvPr id="0" name="Object 1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-112"/>
                          <a:ext cx="303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3"/>
          <p:cNvGrpSpPr>
            <a:grpSpLocks/>
          </p:cNvGrpSpPr>
          <p:nvPr/>
        </p:nvGrpSpPr>
        <p:grpSpPr bwMode="auto">
          <a:xfrm>
            <a:off x="4938713" y="1458913"/>
            <a:ext cx="3478212" cy="285750"/>
            <a:chOff x="3111" y="997"/>
            <a:chExt cx="2191" cy="180"/>
          </a:xfrm>
        </p:grpSpPr>
        <p:sp>
          <p:nvSpPr>
            <p:cNvPr id="32956" name="Rectangle 4"/>
            <p:cNvSpPr>
              <a:spLocks noChangeArrowheads="1"/>
            </p:cNvSpPr>
            <p:nvPr/>
          </p:nvSpPr>
          <p:spPr bwMode="auto">
            <a:xfrm>
              <a:off x="3111" y="997"/>
              <a:ext cx="2191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2957" name="Group 5"/>
            <p:cNvGrpSpPr>
              <a:grpSpLocks/>
            </p:cNvGrpSpPr>
            <p:nvPr/>
          </p:nvGrpSpPr>
          <p:grpSpPr bwMode="auto">
            <a:xfrm>
              <a:off x="4962" y="1019"/>
              <a:ext cx="291" cy="120"/>
              <a:chOff x="2273" y="1041"/>
              <a:chExt cx="291" cy="120"/>
            </a:xfrm>
          </p:grpSpPr>
          <p:sp>
            <p:nvSpPr>
              <p:cNvPr id="32958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54" y="1087"/>
                <a:ext cx="41" cy="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2959" name="Freeform 7"/>
              <p:cNvSpPr>
                <a:spLocks/>
              </p:cNvSpPr>
              <p:nvPr/>
            </p:nvSpPr>
            <p:spPr bwMode="auto">
              <a:xfrm>
                <a:off x="2534" y="1041"/>
                <a:ext cx="30" cy="60"/>
              </a:xfrm>
              <a:custGeom>
                <a:avLst/>
                <a:gdLst>
                  <a:gd name="T0" fmla="*/ 0 w 158"/>
                  <a:gd name="T1" fmla="*/ 0 h 203"/>
                  <a:gd name="T2" fmla="*/ 0 w 158"/>
                  <a:gd name="T3" fmla="*/ 0 h 203"/>
                  <a:gd name="T4" fmla="*/ 0 w 158"/>
                  <a:gd name="T5" fmla="*/ 0 h 203"/>
                  <a:gd name="T6" fmla="*/ 0 w 158"/>
                  <a:gd name="T7" fmla="*/ 0 h 2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8" h="203">
                    <a:moveTo>
                      <a:pt x="57" y="0"/>
                    </a:moveTo>
                    <a:lnTo>
                      <a:pt x="158" y="45"/>
                    </a:lnTo>
                    <a:lnTo>
                      <a:pt x="0" y="20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0" name="WordArt 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73" y="1057"/>
                <a:ext cx="150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32771" name="Group 9"/>
          <p:cNvGrpSpPr>
            <a:grpSpLocks/>
          </p:cNvGrpSpPr>
          <p:nvPr/>
        </p:nvGrpSpPr>
        <p:grpSpPr bwMode="auto">
          <a:xfrm>
            <a:off x="4902200" y="387350"/>
            <a:ext cx="3478213" cy="285750"/>
            <a:chOff x="3080" y="657"/>
            <a:chExt cx="2191" cy="180"/>
          </a:xfrm>
        </p:grpSpPr>
        <p:sp>
          <p:nvSpPr>
            <p:cNvPr id="32953" name="Rectangle 10"/>
            <p:cNvSpPr>
              <a:spLocks noChangeArrowheads="1"/>
            </p:cNvSpPr>
            <p:nvPr/>
          </p:nvSpPr>
          <p:spPr bwMode="auto">
            <a:xfrm>
              <a:off x="3080" y="657"/>
              <a:ext cx="2191" cy="1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54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4943" y="693"/>
              <a:ext cx="150" cy="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Comic Sans MS" panose="030F0902030302020204" pitchFamily="66" charset="0"/>
                </a:rPr>
                <a:t>M</a:t>
              </a:r>
            </a:p>
          </p:txBody>
        </p:sp>
        <p:sp>
          <p:nvSpPr>
            <p:cNvPr id="32955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5135" y="719"/>
              <a:ext cx="33" cy="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59338" y="352425"/>
            <a:ext cx="3673475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2773" name="Rectangle 14"/>
          <p:cNvSpPr>
            <a:spLocks noChangeArrowheads="1"/>
          </p:cNvSpPr>
          <p:nvPr/>
        </p:nvSpPr>
        <p:spPr bwMode="auto">
          <a:xfrm>
            <a:off x="4819650" y="3309938"/>
            <a:ext cx="3398838" cy="3201987"/>
          </a:xfrm>
          <a:prstGeom prst="rect">
            <a:avLst/>
          </a:prstGeom>
          <a:gradFill rotWithShape="0">
            <a:gsLst>
              <a:gs pos="0">
                <a:srgbClr val="FF5027"/>
              </a:gs>
              <a:gs pos="100000">
                <a:srgbClr val="66201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2774" name="Oval 15"/>
          <p:cNvSpPr>
            <a:spLocks noChangeArrowheads="1"/>
          </p:cNvSpPr>
          <p:nvPr/>
        </p:nvSpPr>
        <p:spPr bwMode="auto">
          <a:xfrm>
            <a:off x="5095875" y="3530600"/>
            <a:ext cx="2881313" cy="2779713"/>
          </a:xfrm>
          <a:prstGeom prst="ellipse">
            <a:avLst/>
          </a:prstGeom>
          <a:noFill/>
          <a:ln w="38100">
            <a:solidFill>
              <a:srgbClr val="752F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2775" name="Group 16"/>
          <p:cNvGrpSpPr>
            <a:grpSpLocks/>
          </p:cNvGrpSpPr>
          <p:nvPr/>
        </p:nvGrpSpPr>
        <p:grpSpPr bwMode="auto">
          <a:xfrm>
            <a:off x="5156200" y="3587750"/>
            <a:ext cx="2752725" cy="2663825"/>
            <a:chOff x="3078" y="348"/>
            <a:chExt cx="2202" cy="2214"/>
          </a:xfrm>
        </p:grpSpPr>
        <p:sp>
          <p:nvSpPr>
            <p:cNvPr id="32935" name="AutoShape 17"/>
            <p:cNvSpPr>
              <a:spLocks noChangeArrowheads="1"/>
            </p:cNvSpPr>
            <p:nvPr/>
          </p:nvSpPr>
          <p:spPr bwMode="auto">
            <a:xfrm>
              <a:off x="3429" y="545"/>
              <a:ext cx="1648" cy="17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61 h 21600"/>
                <a:gd name="T26" fmla="*/ 18441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6" name="Oval 18"/>
            <p:cNvSpPr>
              <a:spLocks noChangeArrowheads="1"/>
            </p:cNvSpPr>
            <p:nvPr/>
          </p:nvSpPr>
          <p:spPr bwMode="auto">
            <a:xfrm>
              <a:off x="3258" y="516"/>
              <a:ext cx="1836" cy="1866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37" name="Oval 19"/>
            <p:cNvSpPr>
              <a:spLocks noChangeArrowheads="1"/>
            </p:cNvSpPr>
            <p:nvPr/>
          </p:nvSpPr>
          <p:spPr bwMode="auto">
            <a:xfrm>
              <a:off x="3198" y="456"/>
              <a:ext cx="1962" cy="1986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38" name="Oval 20"/>
            <p:cNvSpPr>
              <a:spLocks noChangeArrowheads="1"/>
            </p:cNvSpPr>
            <p:nvPr/>
          </p:nvSpPr>
          <p:spPr bwMode="auto">
            <a:xfrm>
              <a:off x="3138" y="402"/>
              <a:ext cx="2088" cy="2106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39" name="Oval 21"/>
            <p:cNvSpPr>
              <a:spLocks noChangeArrowheads="1"/>
            </p:cNvSpPr>
            <p:nvPr/>
          </p:nvSpPr>
          <p:spPr bwMode="auto">
            <a:xfrm>
              <a:off x="3078" y="348"/>
              <a:ext cx="2202" cy="2214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40" name="Oval 22"/>
            <p:cNvSpPr>
              <a:spLocks noChangeArrowheads="1"/>
            </p:cNvSpPr>
            <p:nvPr/>
          </p:nvSpPr>
          <p:spPr bwMode="auto">
            <a:xfrm>
              <a:off x="3357" y="636"/>
              <a:ext cx="1632" cy="1635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41" name="Oval 23"/>
            <p:cNvSpPr>
              <a:spLocks noChangeArrowheads="1"/>
            </p:cNvSpPr>
            <p:nvPr/>
          </p:nvSpPr>
          <p:spPr bwMode="auto">
            <a:xfrm>
              <a:off x="3913" y="1156"/>
              <a:ext cx="550" cy="529"/>
            </a:xfrm>
            <a:prstGeom prst="ellipse">
              <a:avLst/>
            </a:prstGeom>
            <a:solidFill>
              <a:srgbClr val="FF50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42" name="AutoShape 24"/>
            <p:cNvSpPr>
              <a:spLocks noChangeArrowheads="1"/>
            </p:cNvSpPr>
            <p:nvPr/>
          </p:nvSpPr>
          <p:spPr bwMode="auto">
            <a:xfrm>
              <a:off x="3485" y="794"/>
              <a:ext cx="1368" cy="13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8 w 21600"/>
                <a:gd name="T25" fmla="*/ 3162 h 21600"/>
                <a:gd name="T26" fmla="*/ 18442 w 21600"/>
                <a:gd name="T27" fmla="*/ 1843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3" name="Oval 25"/>
            <p:cNvSpPr>
              <a:spLocks noChangeArrowheads="1"/>
            </p:cNvSpPr>
            <p:nvPr/>
          </p:nvSpPr>
          <p:spPr bwMode="auto">
            <a:xfrm>
              <a:off x="3889" y="1168"/>
              <a:ext cx="563" cy="555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DD452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44" name="AutoShape 26"/>
            <p:cNvSpPr>
              <a:spLocks noChangeArrowheads="1"/>
            </p:cNvSpPr>
            <p:nvPr/>
          </p:nvSpPr>
          <p:spPr bwMode="auto">
            <a:xfrm>
              <a:off x="3678" y="969"/>
              <a:ext cx="989" cy="9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74 h 21600"/>
                <a:gd name="T26" fmla="*/ 18433 w 21600"/>
                <a:gd name="T27" fmla="*/ 1842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5" name="AutoShape 27"/>
            <p:cNvSpPr>
              <a:spLocks noChangeArrowheads="1"/>
            </p:cNvSpPr>
            <p:nvPr/>
          </p:nvSpPr>
          <p:spPr bwMode="auto">
            <a:xfrm>
              <a:off x="3589" y="865"/>
              <a:ext cx="1164" cy="116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65 h 21600"/>
                <a:gd name="T26" fmla="*/ 18445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6" name="AutoShape 28"/>
            <p:cNvSpPr>
              <a:spLocks noChangeArrowheads="1"/>
            </p:cNvSpPr>
            <p:nvPr/>
          </p:nvSpPr>
          <p:spPr bwMode="auto">
            <a:xfrm>
              <a:off x="3796" y="1072"/>
              <a:ext cx="759" cy="7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59 h 21600"/>
                <a:gd name="T26" fmla="*/ 18441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7" name="AutoShape 29"/>
            <p:cNvSpPr>
              <a:spLocks noChangeArrowheads="1"/>
            </p:cNvSpPr>
            <p:nvPr/>
          </p:nvSpPr>
          <p:spPr bwMode="auto">
            <a:xfrm>
              <a:off x="3635" y="921"/>
              <a:ext cx="1078" cy="10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1 h 21600"/>
                <a:gd name="T26" fmla="*/ 18434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8" name="AutoShape 30"/>
            <p:cNvSpPr>
              <a:spLocks noChangeArrowheads="1"/>
            </p:cNvSpPr>
            <p:nvPr/>
          </p:nvSpPr>
          <p:spPr bwMode="auto">
            <a:xfrm>
              <a:off x="3541" y="827"/>
              <a:ext cx="1263" cy="1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5 h 21600"/>
                <a:gd name="T26" fmla="*/ 18436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49" name="AutoShape 31"/>
            <p:cNvSpPr>
              <a:spLocks noChangeArrowheads="1"/>
            </p:cNvSpPr>
            <p:nvPr/>
          </p:nvSpPr>
          <p:spPr bwMode="auto">
            <a:xfrm>
              <a:off x="3583" y="764"/>
              <a:ext cx="1278" cy="13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1 w 21600"/>
                <a:gd name="T25" fmla="*/ 3169 h 21600"/>
                <a:gd name="T26" fmla="*/ 18439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50" name="AutoShape 32"/>
            <p:cNvSpPr>
              <a:spLocks noChangeArrowheads="1"/>
            </p:cNvSpPr>
            <p:nvPr/>
          </p:nvSpPr>
          <p:spPr bwMode="auto">
            <a:xfrm>
              <a:off x="3466" y="757"/>
              <a:ext cx="1413" cy="13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59 h 21600"/>
                <a:gd name="T26" fmla="*/ 18436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51" name="Oval 33"/>
            <p:cNvSpPr>
              <a:spLocks noChangeArrowheads="1"/>
            </p:cNvSpPr>
            <p:nvPr/>
          </p:nvSpPr>
          <p:spPr bwMode="auto">
            <a:xfrm>
              <a:off x="3417" y="702"/>
              <a:ext cx="1512" cy="1503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52" name="Oval 34"/>
            <p:cNvSpPr>
              <a:spLocks noChangeArrowheads="1"/>
            </p:cNvSpPr>
            <p:nvPr/>
          </p:nvSpPr>
          <p:spPr bwMode="auto">
            <a:xfrm>
              <a:off x="3312" y="576"/>
              <a:ext cx="1728" cy="1752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634038" y="4052888"/>
            <a:ext cx="1789112" cy="1727200"/>
            <a:chOff x="3786" y="2559"/>
            <a:chExt cx="1455" cy="1430"/>
          </a:xfrm>
        </p:grpSpPr>
        <p:sp>
          <p:nvSpPr>
            <p:cNvPr id="32926" name="AutoShape 36"/>
            <p:cNvSpPr>
              <a:spLocks noChangeArrowheads="1"/>
            </p:cNvSpPr>
            <p:nvPr/>
          </p:nvSpPr>
          <p:spPr bwMode="auto">
            <a:xfrm>
              <a:off x="3818" y="2590"/>
              <a:ext cx="1414" cy="13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7" name="Oval 37"/>
            <p:cNvSpPr>
              <a:spLocks noChangeArrowheads="1"/>
            </p:cNvSpPr>
            <p:nvPr/>
          </p:nvSpPr>
          <p:spPr bwMode="auto">
            <a:xfrm>
              <a:off x="4219" y="2981"/>
              <a:ext cx="591" cy="579"/>
            </a:xfrm>
            <a:prstGeom prst="ellipse">
              <a:avLst/>
            </a:prstGeom>
            <a:gradFill rotWithShape="0">
              <a:gsLst>
                <a:gs pos="0">
                  <a:srgbClr val="993017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28" name="AutoShape 38"/>
            <p:cNvSpPr>
              <a:spLocks noChangeArrowheads="1"/>
            </p:cNvSpPr>
            <p:nvPr/>
          </p:nvSpPr>
          <p:spPr bwMode="auto">
            <a:xfrm>
              <a:off x="3997" y="2773"/>
              <a:ext cx="1040" cy="9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7 w 21600"/>
                <a:gd name="T25" fmla="*/ 3163 h 21600"/>
                <a:gd name="T26" fmla="*/ 18443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9" name="AutoShape 39"/>
            <p:cNvSpPr>
              <a:spLocks noChangeArrowheads="1"/>
            </p:cNvSpPr>
            <p:nvPr/>
          </p:nvSpPr>
          <p:spPr bwMode="auto">
            <a:xfrm>
              <a:off x="3902" y="2665"/>
              <a:ext cx="1225" cy="1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9 h 21600"/>
                <a:gd name="T26" fmla="*/ 18444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0" name="AutoShape 40"/>
            <p:cNvSpPr>
              <a:spLocks noChangeArrowheads="1"/>
            </p:cNvSpPr>
            <p:nvPr/>
          </p:nvSpPr>
          <p:spPr bwMode="auto">
            <a:xfrm>
              <a:off x="4120" y="2874"/>
              <a:ext cx="798" cy="7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7 h 21600"/>
                <a:gd name="T26" fmla="*/ 18433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1" name="AutoShape 41"/>
            <p:cNvSpPr>
              <a:spLocks noChangeArrowheads="1"/>
            </p:cNvSpPr>
            <p:nvPr/>
          </p:nvSpPr>
          <p:spPr bwMode="auto">
            <a:xfrm>
              <a:off x="3951" y="2710"/>
              <a:ext cx="1134" cy="11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5 h 21600"/>
                <a:gd name="T26" fmla="*/ 18438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2" name="AutoShape 42"/>
            <p:cNvSpPr>
              <a:spLocks noChangeArrowheads="1"/>
            </p:cNvSpPr>
            <p:nvPr/>
          </p:nvSpPr>
          <p:spPr bwMode="auto">
            <a:xfrm>
              <a:off x="3852" y="2626"/>
              <a:ext cx="1328" cy="129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5 h 21600"/>
                <a:gd name="T26" fmla="*/ 18445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3" name="AutoShape 43"/>
            <p:cNvSpPr>
              <a:spLocks noChangeArrowheads="1"/>
            </p:cNvSpPr>
            <p:nvPr/>
          </p:nvSpPr>
          <p:spPr bwMode="auto">
            <a:xfrm>
              <a:off x="3896" y="2559"/>
              <a:ext cx="1345" cy="14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57 h 21600"/>
                <a:gd name="T26" fmla="*/ 18436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4" name="AutoShape 44"/>
            <p:cNvSpPr>
              <a:spLocks noChangeArrowheads="1"/>
            </p:cNvSpPr>
            <p:nvPr/>
          </p:nvSpPr>
          <p:spPr bwMode="auto">
            <a:xfrm>
              <a:off x="3786" y="2570"/>
              <a:ext cx="1455" cy="14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7 h 21600"/>
                <a:gd name="T26" fmla="*/ 18438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5554663" y="3994150"/>
            <a:ext cx="1944687" cy="1831975"/>
            <a:chOff x="3809" y="2493"/>
            <a:chExt cx="1537" cy="1505"/>
          </a:xfrm>
        </p:grpSpPr>
        <p:sp>
          <p:nvSpPr>
            <p:cNvPr id="32917" name="AutoShape 46"/>
            <p:cNvSpPr>
              <a:spLocks noChangeArrowheads="1"/>
            </p:cNvSpPr>
            <p:nvPr/>
          </p:nvSpPr>
          <p:spPr bwMode="auto">
            <a:xfrm>
              <a:off x="3843" y="2526"/>
              <a:ext cx="1494" cy="14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70 h 21600"/>
                <a:gd name="T26" fmla="*/ 18434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8" name="Oval 47"/>
            <p:cNvSpPr>
              <a:spLocks noChangeArrowheads="1"/>
            </p:cNvSpPr>
            <p:nvPr/>
          </p:nvSpPr>
          <p:spPr bwMode="auto">
            <a:xfrm>
              <a:off x="4266" y="2937"/>
              <a:ext cx="625" cy="609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C33D1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19" name="AutoShape 48"/>
            <p:cNvSpPr>
              <a:spLocks noChangeArrowheads="1"/>
            </p:cNvSpPr>
            <p:nvPr/>
          </p:nvSpPr>
          <p:spPr bwMode="auto">
            <a:xfrm>
              <a:off x="4032" y="2718"/>
              <a:ext cx="1099" cy="10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8 h 21600"/>
                <a:gd name="T26" fmla="*/ 18436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0" name="AutoShape 49"/>
            <p:cNvSpPr>
              <a:spLocks noChangeArrowheads="1"/>
            </p:cNvSpPr>
            <p:nvPr/>
          </p:nvSpPr>
          <p:spPr bwMode="auto">
            <a:xfrm>
              <a:off x="3932" y="2605"/>
              <a:ext cx="1294" cy="12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6 h 21600"/>
                <a:gd name="T26" fmla="*/ 18445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1" name="AutoShape 50"/>
            <p:cNvSpPr>
              <a:spLocks noChangeArrowheads="1"/>
            </p:cNvSpPr>
            <p:nvPr/>
          </p:nvSpPr>
          <p:spPr bwMode="auto">
            <a:xfrm>
              <a:off x="4162" y="2824"/>
              <a:ext cx="843" cy="8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2 w 21600"/>
                <a:gd name="T25" fmla="*/ 3163 h 21600"/>
                <a:gd name="T26" fmla="*/ 1844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2" name="AutoShape 51"/>
            <p:cNvSpPr>
              <a:spLocks noChangeArrowheads="1"/>
            </p:cNvSpPr>
            <p:nvPr/>
          </p:nvSpPr>
          <p:spPr bwMode="auto">
            <a:xfrm>
              <a:off x="3983" y="2652"/>
              <a:ext cx="1198" cy="11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72 h 21600"/>
                <a:gd name="T26" fmla="*/ 18445 w 21600"/>
                <a:gd name="T27" fmla="*/ 1842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3" name="AutoShape 52"/>
            <p:cNvSpPr>
              <a:spLocks noChangeArrowheads="1"/>
            </p:cNvSpPr>
            <p:nvPr/>
          </p:nvSpPr>
          <p:spPr bwMode="auto">
            <a:xfrm>
              <a:off x="3879" y="2564"/>
              <a:ext cx="1403" cy="13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8 h 21600"/>
                <a:gd name="T26" fmla="*/ 18444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4" name="AutoShape 53"/>
            <p:cNvSpPr>
              <a:spLocks noChangeArrowheads="1"/>
            </p:cNvSpPr>
            <p:nvPr/>
          </p:nvSpPr>
          <p:spPr bwMode="auto">
            <a:xfrm>
              <a:off x="3925" y="2493"/>
              <a:ext cx="1421" cy="15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7 h 21600"/>
                <a:gd name="T26" fmla="*/ 18438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25" name="AutoShape 54"/>
            <p:cNvSpPr>
              <a:spLocks noChangeArrowheads="1"/>
            </p:cNvSpPr>
            <p:nvPr/>
          </p:nvSpPr>
          <p:spPr bwMode="auto">
            <a:xfrm>
              <a:off x="3809" y="2505"/>
              <a:ext cx="1537" cy="1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9 h 21600"/>
                <a:gd name="T26" fmla="*/ 18438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5427663" y="3851275"/>
            <a:ext cx="2193925" cy="2125663"/>
            <a:chOff x="3131" y="2539"/>
            <a:chExt cx="1671" cy="1595"/>
          </a:xfrm>
        </p:grpSpPr>
        <p:sp>
          <p:nvSpPr>
            <p:cNvPr id="32908" name="AutoShape 56"/>
            <p:cNvSpPr>
              <a:spLocks noChangeArrowheads="1"/>
            </p:cNvSpPr>
            <p:nvPr/>
          </p:nvSpPr>
          <p:spPr bwMode="auto">
            <a:xfrm>
              <a:off x="3168" y="2574"/>
              <a:ext cx="1624" cy="1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1 h 21600"/>
                <a:gd name="T26" fmla="*/ 18434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9" name="Oval 57"/>
            <p:cNvSpPr>
              <a:spLocks noChangeArrowheads="1"/>
            </p:cNvSpPr>
            <p:nvPr/>
          </p:nvSpPr>
          <p:spPr bwMode="auto">
            <a:xfrm>
              <a:off x="3628" y="3010"/>
              <a:ext cx="679" cy="645"/>
            </a:xfrm>
            <a:prstGeom prst="ellipse">
              <a:avLst/>
            </a:prstGeom>
            <a:gradFill rotWithShape="0">
              <a:gsLst>
                <a:gs pos="0">
                  <a:srgbClr val="802814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10" name="AutoShape 58"/>
            <p:cNvSpPr>
              <a:spLocks noChangeArrowheads="1"/>
            </p:cNvSpPr>
            <p:nvPr/>
          </p:nvSpPr>
          <p:spPr bwMode="auto">
            <a:xfrm>
              <a:off x="3373" y="2777"/>
              <a:ext cx="1195" cy="1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1" name="AutoShape 59"/>
            <p:cNvSpPr>
              <a:spLocks noChangeArrowheads="1"/>
            </p:cNvSpPr>
            <p:nvPr/>
          </p:nvSpPr>
          <p:spPr bwMode="auto">
            <a:xfrm>
              <a:off x="3265" y="2658"/>
              <a:ext cx="1407" cy="1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70 h 21600"/>
                <a:gd name="T26" fmla="*/ 18438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2" name="AutoShape 60"/>
            <p:cNvSpPr>
              <a:spLocks noChangeArrowheads="1"/>
            </p:cNvSpPr>
            <p:nvPr/>
          </p:nvSpPr>
          <p:spPr bwMode="auto">
            <a:xfrm>
              <a:off x="3515" y="2890"/>
              <a:ext cx="916" cy="8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55 h 21600"/>
                <a:gd name="T26" fmla="*/ 18440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3" name="AutoShape 61"/>
            <p:cNvSpPr>
              <a:spLocks noChangeArrowheads="1"/>
            </p:cNvSpPr>
            <p:nvPr/>
          </p:nvSpPr>
          <p:spPr bwMode="auto">
            <a:xfrm>
              <a:off x="3320" y="2707"/>
              <a:ext cx="1303" cy="1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4 h 21600"/>
                <a:gd name="T26" fmla="*/ 18434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4" name="AutoShape 62"/>
            <p:cNvSpPr>
              <a:spLocks noChangeArrowheads="1"/>
            </p:cNvSpPr>
            <p:nvPr/>
          </p:nvSpPr>
          <p:spPr bwMode="auto">
            <a:xfrm>
              <a:off x="3207" y="2614"/>
              <a:ext cx="1525" cy="14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58 h 21600"/>
                <a:gd name="T26" fmla="*/ 18441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5" name="AutoShape 63"/>
            <p:cNvSpPr>
              <a:spLocks noChangeArrowheads="1"/>
            </p:cNvSpPr>
            <p:nvPr/>
          </p:nvSpPr>
          <p:spPr bwMode="auto">
            <a:xfrm>
              <a:off x="3257" y="2539"/>
              <a:ext cx="1545" cy="15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9 h 21600"/>
                <a:gd name="T26" fmla="*/ 18440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6" name="AutoShape 64"/>
            <p:cNvSpPr>
              <a:spLocks noChangeArrowheads="1"/>
            </p:cNvSpPr>
            <p:nvPr/>
          </p:nvSpPr>
          <p:spPr bwMode="auto">
            <a:xfrm>
              <a:off x="3131" y="2552"/>
              <a:ext cx="1671" cy="15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8 h 21600"/>
                <a:gd name="T26" fmla="*/ 18433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5387975" y="3776663"/>
            <a:ext cx="2279650" cy="2260600"/>
            <a:chOff x="3330" y="2392"/>
            <a:chExt cx="1782" cy="1729"/>
          </a:xfrm>
        </p:grpSpPr>
        <p:sp>
          <p:nvSpPr>
            <p:cNvPr id="32899" name="AutoShape 66"/>
            <p:cNvSpPr>
              <a:spLocks noChangeArrowheads="1"/>
            </p:cNvSpPr>
            <p:nvPr/>
          </p:nvSpPr>
          <p:spPr bwMode="auto">
            <a:xfrm>
              <a:off x="3369" y="2430"/>
              <a:ext cx="1732" cy="16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66 h 21600"/>
                <a:gd name="T26" fmla="*/ 18432 w 21600"/>
                <a:gd name="T27" fmla="*/ 1843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0" name="Oval 67"/>
            <p:cNvSpPr>
              <a:spLocks noChangeArrowheads="1"/>
            </p:cNvSpPr>
            <p:nvPr/>
          </p:nvSpPr>
          <p:spPr bwMode="auto">
            <a:xfrm>
              <a:off x="3860" y="2903"/>
              <a:ext cx="724" cy="699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E5482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901" name="AutoShape 68"/>
            <p:cNvSpPr>
              <a:spLocks noChangeArrowheads="1"/>
            </p:cNvSpPr>
            <p:nvPr/>
          </p:nvSpPr>
          <p:spPr bwMode="auto">
            <a:xfrm>
              <a:off x="3588" y="2650"/>
              <a:ext cx="1274" cy="12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68 h 21600"/>
                <a:gd name="T26" fmla="*/ 18430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82" y="10800"/>
                  </a:moveTo>
                  <a:cubicBezTo>
                    <a:pt x="2882" y="15173"/>
                    <a:pt x="6427" y="18718"/>
                    <a:pt x="10800" y="18718"/>
                  </a:cubicBezTo>
                  <a:cubicBezTo>
                    <a:pt x="15173" y="18718"/>
                    <a:pt x="18718" y="15173"/>
                    <a:pt x="18718" y="10800"/>
                  </a:cubicBezTo>
                  <a:cubicBezTo>
                    <a:pt x="18718" y="6427"/>
                    <a:pt x="15173" y="2882"/>
                    <a:pt x="10800" y="2882"/>
                  </a:cubicBezTo>
                  <a:cubicBezTo>
                    <a:pt x="6427" y="2882"/>
                    <a:pt x="2882" y="6427"/>
                    <a:pt x="2882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2" name="AutoShape 69"/>
            <p:cNvSpPr>
              <a:spLocks noChangeArrowheads="1"/>
            </p:cNvSpPr>
            <p:nvPr/>
          </p:nvSpPr>
          <p:spPr bwMode="auto">
            <a:xfrm>
              <a:off x="3473" y="2521"/>
              <a:ext cx="1500" cy="1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59 h 21600"/>
                <a:gd name="T26" fmla="*/ 18432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3" name="AutoShape 70"/>
            <p:cNvSpPr>
              <a:spLocks noChangeArrowheads="1"/>
            </p:cNvSpPr>
            <p:nvPr/>
          </p:nvSpPr>
          <p:spPr bwMode="auto">
            <a:xfrm>
              <a:off x="3739" y="2772"/>
              <a:ext cx="977" cy="9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6 h 21600"/>
                <a:gd name="T26" fmla="*/ 18438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4" name="AutoShape 71"/>
            <p:cNvSpPr>
              <a:spLocks noChangeArrowheads="1"/>
            </p:cNvSpPr>
            <p:nvPr/>
          </p:nvSpPr>
          <p:spPr bwMode="auto">
            <a:xfrm>
              <a:off x="3532" y="2574"/>
              <a:ext cx="1389" cy="13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7 w 21600"/>
                <a:gd name="T25" fmla="*/ 3156 h 21600"/>
                <a:gd name="T26" fmla="*/ 18443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5" name="AutoShape 72"/>
            <p:cNvSpPr>
              <a:spLocks noChangeArrowheads="1"/>
            </p:cNvSpPr>
            <p:nvPr/>
          </p:nvSpPr>
          <p:spPr bwMode="auto">
            <a:xfrm>
              <a:off x="3411" y="2473"/>
              <a:ext cx="1626" cy="15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6" name="AutoShape 73"/>
            <p:cNvSpPr>
              <a:spLocks noChangeArrowheads="1"/>
            </p:cNvSpPr>
            <p:nvPr/>
          </p:nvSpPr>
          <p:spPr bwMode="auto">
            <a:xfrm>
              <a:off x="3464" y="2392"/>
              <a:ext cx="1648" cy="17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61 h 21600"/>
                <a:gd name="T26" fmla="*/ 18441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7" name="AutoShape 74"/>
            <p:cNvSpPr>
              <a:spLocks noChangeArrowheads="1"/>
            </p:cNvSpPr>
            <p:nvPr/>
          </p:nvSpPr>
          <p:spPr bwMode="auto">
            <a:xfrm>
              <a:off x="3330" y="2406"/>
              <a:ext cx="1782" cy="17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3 h 21600"/>
                <a:gd name="T26" fmla="*/ 18436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80" name="Oval 75"/>
          <p:cNvSpPr>
            <a:spLocks noChangeArrowheads="1"/>
          </p:cNvSpPr>
          <p:nvPr/>
        </p:nvSpPr>
        <p:spPr bwMode="auto">
          <a:xfrm>
            <a:off x="5038725" y="3475038"/>
            <a:ext cx="2994025" cy="2886075"/>
          </a:xfrm>
          <a:prstGeom prst="ellipse">
            <a:avLst/>
          </a:prstGeom>
          <a:noFill/>
          <a:ln w="38100">
            <a:solidFill>
              <a:srgbClr val="752F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2781" name="Oval 76"/>
          <p:cNvSpPr>
            <a:spLocks noChangeArrowheads="1"/>
          </p:cNvSpPr>
          <p:nvPr/>
        </p:nvSpPr>
        <p:spPr bwMode="auto">
          <a:xfrm>
            <a:off x="4989513" y="3421063"/>
            <a:ext cx="3097212" cy="2984500"/>
          </a:xfrm>
          <a:prstGeom prst="ellipse">
            <a:avLst/>
          </a:prstGeom>
          <a:noFill/>
          <a:ln w="38100">
            <a:solidFill>
              <a:srgbClr val="752F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2782" name="Oval 77"/>
          <p:cNvSpPr>
            <a:spLocks noChangeArrowheads="1"/>
          </p:cNvSpPr>
          <p:nvPr/>
        </p:nvSpPr>
        <p:spPr bwMode="auto">
          <a:xfrm>
            <a:off x="4940300" y="3365500"/>
            <a:ext cx="3201988" cy="3092450"/>
          </a:xfrm>
          <a:prstGeom prst="ellipse">
            <a:avLst/>
          </a:prstGeom>
          <a:noFill/>
          <a:ln w="38100">
            <a:solidFill>
              <a:srgbClr val="752F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2783" name="Oval 78"/>
          <p:cNvSpPr>
            <a:spLocks noChangeArrowheads="1"/>
          </p:cNvSpPr>
          <p:nvPr/>
        </p:nvSpPr>
        <p:spPr bwMode="auto">
          <a:xfrm>
            <a:off x="4875213" y="3336925"/>
            <a:ext cx="3322637" cy="3163888"/>
          </a:xfrm>
          <a:prstGeom prst="ellipse">
            <a:avLst/>
          </a:prstGeom>
          <a:noFill/>
          <a:ln w="38100">
            <a:solidFill>
              <a:srgbClr val="752F2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2784" name="组合 194"/>
          <p:cNvGrpSpPr>
            <a:grpSpLocks/>
          </p:cNvGrpSpPr>
          <p:nvPr/>
        </p:nvGrpSpPr>
        <p:grpSpPr bwMode="auto">
          <a:xfrm>
            <a:off x="749300" y="333375"/>
            <a:ext cx="3567113" cy="1501775"/>
            <a:chOff x="749300" y="456331"/>
            <a:chExt cx="3567113" cy="1501775"/>
          </a:xfrm>
        </p:grpSpPr>
        <p:grpSp>
          <p:nvGrpSpPr>
            <p:cNvPr id="32882" name="Group 80"/>
            <p:cNvGrpSpPr>
              <a:grpSpLocks/>
            </p:cNvGrpSpPr>
            <p:nvPr/>
          </p:nvGrpSpPr>
          <p:grpSpPr bwMode="auto">
            <a:xfrm>
              <a:off x="749300" y="456331"/>
              <a:ext cx="3567113" cy="977900"/>
              <a:chOff x="3038" y="226"/>
              <a:chExt cx="2247" cy="616"/>
            </a:xfrm>
          </p:grpSpPr>
          <p:grpSp>
            <p:nvGrpSpPr>
              <p:cNvPr id="32888" name="Group 81"/>
              <p:cNvGrpSpPr>
                <a:grpSpLocks/>
              </p:cNvGrpSpPr>
              <p:nvPr/>
            </p:nvGrpSpPr>
            <p:grpSpPr bwMode="auto">
              <a:xfrm>
                <a:off x="3040" y="240"/>
                <a:ext cx="2179" cy="169"/>
                <a:chOff x="3040" y="240"/>
                <a:chExt cx="2179" cy="169"/>
              </a:xfrm>
            </p:grpSpPr>
            <p:sp>
              <p:nvSpPr>
                <p:cNvPr id="32895" name="Rectangle 82"/>
                <p:cNvSpPr>
                  <a:spLocks noChangeArrowheads="1"/>
                </p:cNvSpPr>
                <p:nvPr/>
              </p:nvSpPr>
              <p:spPr bwMode="auto">
                <a:xfrm>
                  <a:off x="3040" y="240"/>
                  <a:ext cx="2179" cy="169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2896" name="Group 83"/>
                <p:cNvGrpSpPr>
                  <a:grpSpLocks/>
                </p:cNvGrpSpPr>
                <p:nvPr/>
              </p:nvGrpSpPr>
              <p:grpSpPr bwMode="auto">
                <a:xfrm>
                  <a:off x="3127" y="262"/>
                  <a:ext cx="225" cy="117"/>
                  <a:chOff x="3092" y="612"/>
                  <a:chExt cx="225" cy="117"/>
                </a:xfrm>
              </p:grpSpPr>
              <p:sp>
                <p:nvSpPr>
                  <p:cNvPr id="32897" name="WordArt 84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284" y="660"/>
                    <a:ext cx="33" cy="6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r>
                      <a:rPr lang="en-US" sz="3600" kern="10">
                        <a:ln w="9525">
                          <a:solidFill>
                            <a:schemeClr val="bg1"/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latin typeface="宋体" panose="02010600030101010101" pitchFamily="2" charset="-122"/>
                      </a:rPr>
                      <a:t>1</a:t>
                    </a:r>
                  </a:p>
                </p:txBody>
              </p:sp>
              <p:sp>
                <p:nvSpPr>
                  <p:cNvPr id="32898" name="WordArt 85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092" y="612"/>
                    <a:ext cx="150" cy="9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r>
                      <a:rPr lang="en-US" sz="3600" kern="10">
                        <a:ln w="9525">
                          <a:solidFill>
                            <a:schemeClr val="bg1"/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latin typeface="Comic Sans MS" panose="030F0902030302020204" pitchFamily="66" charset="0"/>
                      </a:rPr>
                      <a:t>M</a:t>
                    </a:r>
                  </a:p>
                </p:txBody>
              </p:sp>
            </p:grpSp>
          </p:grpSp>
          <p:sp>
            <p:nvSpPr>
              <p:cNvPr id="32889" name="Rectangle 86"/>
              <p:cNvSpPr>
                <a:spLocks noChangeArrowheads="1"/>
              </p:cNvSpPr>
              <p:nvPr/>
            </p:nvSpPr>
            <p:spPr bwMode="auto">
              <a:xfrm>
                <a:off x="3038" y="226"/>
                <a:ext cx="2191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90" name="Rectangle 87"/>
              <p:cNvSpPr>
                <a:spLocks noChangeArrowheads="1"/>
              </p:cNvSpPr>
              <p:nvPr/>
            </p:nvSpPr>
            <p:spPr bwMode="auto">
              <a:xfrm>
                <a:off x="3039" y="321"/>
                <a:ext cx="2237" cy="17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91" name="Rectangle 88"/>
              <p:cNvSpPr>
                <a:spLocks noChangeArrowheads="1"/>
              </p:cNvSpPr>
              <p:nvPr/>
            </p:nvSpPr>
            <p:spPr bwMode="auto">
              <a:xfrm>
                <a:off x="3071" y="661"/>
                <a:ext cx="2214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892" name="Group 89"/>
              <p:cNvGrpSpPr>
                <a:grpSpLocks/>
              </p:cNvGrpSpPr>
              <p:nvPr/>
            </p:nvGrpSpPr>
            <p:grpSpPr bwMode="auto">
              <a:xfrm>
                <a:off x="4971" y="344"/>
                <a:ext cx="223" cy="138"/>
                <a:chOff x="3092" y="612"/>
                <a:chExt cx="223" cy="138"/>
              </a:xfrm>
            </p:grpSpPr>
            <p:sp>
              <p:nvSpPr>
                <p:cNvPr id="32893" name="WordArt 9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49" y="660"/>
                  <a:ext cx="66" cy="9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2894" name="WordArt 9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92" y="612"/>
                  <a:ext cx="150" cy="9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</p:grpSp>
        <p:grpSp>
          <p:nvGrpSpPr>
            <p:cNvPr id="32883" name="Group 92"/>
            <p:cNvGrpSpPr>
              <a:grpSpLocks/>
            </p:cNvGrpSpPr>
            <p:nvPr/>
          </p:nvGrpSpPr>
          <p:grpSpPr bwMode="auto">
            <a:xfrm>
              <a:off x="804863" y="1672356"/>
              <a:ext cx="3478213" cy="285750"/>
              <a:chOff x="506" y="992"/>
              <a:chExt cx="2191" cy="180"/>
            </a:xfrm>
          </p:grpSpPr>
          <p:sp>
            <p:nvSpPr>
              <p:cNvPr id="32884" name="Rectangle 93"/>
              <p:cNvSpPr>
                <a:spLocks noChangeArrowheads="1"/>
              </p:cNvSpPr>
              <p:nvPr/>
            </p:nvSpPr>
            <p:spPr bwMode="auto">
              <a:xfrm>
                <a:off x="506" y="992"/>
                <a:ext cx="2191" cy="1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85" name="WordArt 9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44" y="1060"/>
                <a:ext cx="41" cy="7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2886" name="Freeform 95"/>
              <p:cNvSpPr>
                <a:spLocks/>
              </p:cNvSpPr>
              <p:nvPr/>
            </p:nvSpPr>
            <p:spPr bwMode="auto">
              <a:xfrm>
                <a:off x="2624" y="1014"/>
                <a:ext cx="30" cy="60"/>
              </a:xfrm>
              <a:custGeom>
                <a:avLst/>
                <a:gdLst>
                  <a:gd name="T0" fmla="*/ 0 w 158"/>
                  <a:gd name="T1" fmla="*/ 0 h 203"/>
                  <a:gd name="T2" fmla="*/ 0 w 158"/>
                  <a:gd name="T3" fmla="*/ 0 h 203"/>
                  <a:gd name="T4" fmla="*/ 0 w 158"/>
                  <a:gd name="T5" fmla="*/ 0 h 203"/>
                  <a:gd name="T6" fmla="*/ 0 w 158"/>
                  <a:gd name="T7" fmla="*/ 0 h 2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8" h="203">
                    <a:moveTo>
                      <a:pt x="57" y="0"/>
                    </a:moveTo>
                    <a:lnTo>
                      <a:pt x="158" y="45"/>
                    </a:lnTo>
                    <a:lnTo>
                      <a:pt x="0" y="20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7" name="WordArt 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63" y="1030"/>
                <a:ext cx="150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sp>
        <p:nvSpPr>
          <p:cNvPr id="32785" name="Rectangle 97"/>
          <p:cNvSpPr>
            <a:spLocks noChangeArrowheads="1"/>
          </p:cNvSpPr>
          <p:nvPr/>
        </p:nvSpPr>
        <p:spPr bwMode="auto">
          <a:xfrm>
            <a:off x="755650" y="3276600"/>
            <a:ext cx="3376613" cy="3248025"/>
          </a:xfrm>
          <a:prstGeom prst="rect">
            <a:avLst/>
          </a:prstGeom>
          <a:gradFill rotWithShape="0">
            <a:gsLst>
              <a:gs pos="0">
                <a:srgbClr val="D42800"/>
              </a:gs>
              <a:gs pos="100000">
                <a:srgbClr val="7115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2786" name="Group 98"/>
          <p:cNvGrpSpPr>
            <a:grpSpLocks/>
          </p:cNvGrpSpPr>
          <p:nvPr/>
        </p:nvGrpSpPr>
        <p:grpSpPr bwMode="auto">
          <a:xfrm>
            <a:off x="787400" y="3302000"/>
            <a:ext cx="3322638" cy="3187700"/>
            <a:chOff x="3084" y="446"/>
            <a:chExt cx="2093" cy="2008"/>
          </a:xfrm>
        </p:grpSpPr>
        <p:sp>
          <p:nvSpPr>
            <p:cNvPr id="32865" name="Oval 99"/>
            <p:cNvSpPr>
              <a:spLocks noChangeArrowheads="1"/>
            </p:cNvSpPr>
            <p:nvPr/>
          </p:nvSpPr>
          <p:spPr bwMode="auto">
            <a:xfrm>
              <a:off x="3223" y="583"/>
              <a:ext cx="1815" cy="1751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66" name="Oval 100"/>
            <p:cNvSpPr>
              <a:spLocks noChangeArrowheads="1"/>
            </p:cNvSpPr>
            <p:nvPr/>
          </p:nvSpPr>
          <p:spPr bwMode="auto">
            <a:xfrm>
              <a:off x="3307" y="662"/>
              <a:ext cx="1644" cy="1596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67" name="Oval 101"/>
            <p:cNvSpPr>
              <a:spLocks noChangeArrowheads="1"/>
            </p:cNvSpPr>
            <p:nvPr/>
          </p:nvSpPr>
          <p:spPr bwMode="auto">
            <a:xfrm>
              <a:off x="3187" y="548"/>
              <a:ext cx="1886" cy="181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68" name="Oval 102"/>
            <p:cNvSpPr>
              <a:spLocks noChangeArrowheads="1"/>
            </p:cNvSpPr>
            <p:nvPr/>
          </p:nvSpPr>
          <p:spPr bwMode="auto">
            <a:xfrm>
              <a:off x="3156" y="514"/>
              <a:ext cx="1951" cy="1880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69" name="Oval 103"/>
            <p:cNvSpPr>
              <a:spLocks noChangeArrowheads="1"/>
            </p:cNvSpPr>
            <p:nvPr/>
          </p:nvSpPr>
          <p:spPr bwMode="auto">
            <a:xfrm>
              <a:off x="3125" y="479"/>
              <a:ext cx="2017" cy="194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70" name="Oval 104"/>
            <p:cNvSpPr>
              <a:spLocks noChangeArrowheads="1"/>
            </p:cNvSpPr>
            <p:nvPr/>
          </p:nvSpPr>
          <p:spPr bwMode="auto">
            <a:xfrm>
              <a:off x="3084" y="446"/>
              <a:ext cx="2093" cy="200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71" name="AutoShape 105"/>
            <p:cNvSpPr>
              <a:spLocks noChangeArrowheads="1"/>
            </p:cNvSpPr>
            <p:nvPr/>
          </p:nvSpPr>
          <p:spPr bwMode="auto">
            <a:xfrm>
              <a:off x="3424" y="776"/>
              <a:ext cx="1425" cy="13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56 h 21600"/>
                <a:gd name="T26" fmla="*/ 18432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" name="Oval 106"/>
            <p:cNvSpPr>
              <a:spLocks noChangeArrowheads="1"/>
            </p:cNvSpPr>
            <p:nvPr/>
          </p:nvSpPr>
          <p:spPr bwMode="auto">
            <a:xfrm>
              <a:off x="3849" y="1174"/>
              <a:ext cx="584" cy="576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E5482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73" name="AutoShape 107"/>
            <p:cNvSpPr>
              <a:spLocks noChangeArrowheads="1"/>
            </p:cNvSpPr>
            <p:nvPr/>
          </p:nvSpPr>
          <p:spPr bwMode="auto">
            <a:xfrm>
              <a:off x="3630" y="965"/>
              <a:ext cx="1027" cy="9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69 h 21600"/>
                <a:gd name="T26" fmla="*/ 18445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882" y="10800"/>
                  </a:moveTo>
                  <a:cubicBezTo>
                    <a:pt x="2882" y="15173"/>
                    <a:pt x="6427" y="18718"/>
                    <a:pt x="10800" y="18718"/>
                  </a:cubicBezTo>
                  <a:cubicBezTo>
                    <a:pt x="15173" y="18718"/>
                    <a:pt x="18718" y="15173"/>
                    <a:pt x="18718" y="10800"/>
                  </a:cubicBezTo>
                  <a:cubicBezTo>
                    <a:pt x="18718" y="6427"/>
                    <a:pt x="15173" y="2882"/>
                    <a:pt x="10800" y="2882"/>
                  </a:cubicBezTo>
                  <a:cubicBezTo>
                    <a:pt x="6427" y="2882"/>
                    <a:pt x="2882" y="6427"/>
                    <a:pt x="2882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" name="AutoShape 108"/>
            <p:cNvSpPr>
              <a:spLocks noChangeArrowheads="1"/>
            </p:cNvSpPr>
            <p:nvPr/>
          </p:nvSpPr>
          <p:spPr bwMode="auto">
            <a:xfrm>
              <a:off x="3537" y="859"/>
              <a:ext cx="1209" cy="12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7 h 21600"/>
                <a:gd name="T26" fmla="*/ 18438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" name="AutoShape 109"/>
            <p:cNvSpPr>
              <a:spLocks noChangeArrowheads="1"/>
            </p:cNvSpPr>
            <p:nvPr/>
          </p:nvSpPr>
          <p:spPr bwMode="auto">
            <a:xfrm>
              <a:off x="3752" y="1066"/>
              <a:ext cx="787" cy="7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2 h 21600"/>
                <a:gd name="T26" fmla="*/ 18444 w 21600"/>
                <a:gd name="T27" fmla="*/ 1844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" name="AutoShape 110"/>
            <p:cNvSpPr>
              <a:spLocks noChangeArrowheads="1"/>
            </p:cNvSpPr>
            <p:nvPr/>
          </p:nvSpPr>
          <p:spPr bwMode="auto">
            <a:xfrm>
              <a:off x="3585" y="903"/>
              <a:ext cx="1119" cy="1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57 h 21600"/>
                <a:gd name="T26" fmla="*/ 18434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" name="AutoShape 111"/>
            <p:cNvSpPr>
              <a:spLocks noChangeArrowheads="1"/>
            </p:cNvSpPr>
            <p:nvPr/>
          </p:nvSpPr>
          <p:spPr bwMode="auto">
            <a:xfrm>
              <a:off x="3487" y="812"/>
              <a:ext cx="1311" cy="12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4 h 21600"/>
                <a:gd name="T26" fmla="*/ 18437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" name="AutoShape 112"/>
            <p:cNvSpPr>
              <a:spLocks noChangeArrowheads="1"/>
            </p:cNvSpPr>
            <p:nvPr/>
          </p:nvSpPr>
          <p:spPr bwMode="auto">
            <a:xfrm>
              <a:off x="3530" y="753"/>
              <a:ext cx="1328" cy="14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70 h 21600"/>
                <a:gd name="T26" fmla="*/ 18445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" name="AutoShape 113"/>
            <p:cNvSpPr>
              <a:spLocks noChangeArrowheads="1"/>
            </p:cNvSpPr>
            <p:nvPr/>
          </p:nvSpPr>
          <p:spPr bwMode="auto">
            <a:xfrm>
              <a:off x="3407" y="743"/>
              <a:ext cx="1474" cy="14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61 h 21600"/>
                <a:gd name="T26" fmla="*/ 18435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" name="Oval 114"/>
            <p:cNvSpPr>
              <a:spLocks noChangeArrowheads="1"/>
            </p:cNvSpPr>
            <p:nvPr/>
          </p:nvSpPr>
          <p:spPr bwMode="auto">
            <a:xfrm>
              <a:off x="3260" y="620"/>
              <a:ext cx="1734" cy="167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81" name="Oval 115"/>
            <p:cNvSpPr>
              <a:spLocks noChangeArrowheads="1"/>
            </p:cNvSpPr>
            <p:nvPr/>
          </p:nvSpPr>
          <p:spPr bwMode="auto">
            <a:xfrm>
              <a:off x="3362" y="703"/>
              <a:ext cx="1546" cy="1513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787" name="Group 116"/>
          <p:cNvGrpSpPr>
            <a:grpSpLocks/>
          </p:cNvGrpSpPr>
          <p:nvPr/>
        </p:nvGrpSpPr>
        <p:grpSpPr bwMode="auto">
          <a:xfrm>
            <a:off x="1385888" y="3865563"/>
            <a:ext cx="2157412" cy="2125662"/>
            <a:chOff x="3131" y="2539"/>
            <a:chExt cx="1671" cy="1595"/>
          </a:xfrm>
        </p:grpSpPr>
        <p:sp>
          <p:nvSpPr>
            <p:cNvPr id="32856" name="AutoShape 117"/>
            <p:cNvSpPr>
              <a:spLocks noChangeArrowheads="1"/>
            </p:cNvSpPr>
            <p:nvPr/>
          </p:nvSpPr>
          <p:spPr bwMode="auto">
            <a:xfrm>
              <a:off x="3168" y="2574"/>
              <a:ext cx="1624" cy="1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1 h 21600"/>
                <a:gd name="T26" fmla="*/ 18434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7" name="Oval 118"/>
            <p:cNvSpPr>
              <a:spLocks noChangeArrowheads="1"/>
            </p:cNvSpPr>
            <p:nvPr/>
          </p:nvSpPr>
          <p:spPr bwMode="auto">
            <a:xfrm>
              <a:off x="3628" y="3010"/>
              <a:ext cx="679" cy="645"/>
            </a:xfrm>
            <a:prstGeom prst="ellipse">
              <a:avLst/>
            </a:prstGeom>
            <a:gradFill rotWithShape="0">
              <a:gsLst>
                <a:gs pos="0">
                  <a:srgbClr val="802814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58" name="AutoShape 119"/>
            <p:cNvSpPr>
              <a:spLocks noChangeArrowheads="1"/>
            </p:cNvSpPr>
            <p:nvPr/>
          </p:nvSpPr>
          <p:spPr bwMode="auto">
            <a:xfrm>
              <a:off x="3373" y="2777"/>
              <a:ext cx="1195" cy="1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9" name="AutoShape 120"/>
            <p:cNvSpPr>
              <a:spLocks noChangeArrowheads="1"/>
            </p:cNvSpPr>
            <p:nvPr/>
          </p:nvSpPr>
          <p:spPr bwMode="auto">
            <a:xfrm>
              <a:off x="3265" y="2658"/>
              <a:ext cx="1407" cy="1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70 h 21600"/>
                <a:gd name="T26" fmla="*/ 18438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0" name="AutoShape 121"/>
            <p:cNvSpPr>
              <a:spLocks noChangeArrowheads="1"/>
            </p:cNvSpPr>
            <p:nvPr/>
          </p:nvSpPr>
          <p:spPr bwMode="auto">
            <a:xfrm>
              <a:off x="3515" y="2890"/>
              <a:ext cx="916" cy="8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55 h 21600"/>
                <a:gd name="T26" fmla="*/ 18440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1" name="AutoShape 122"/>
            <p:cNvSpPr>
              <a:spLocks noChangeArrowheads="1"/>
            </p:cNvSpPr>
            <p:nvPr/>
          </p:nvSpPr>
          <p:spPr bwMode="auto">
            <a:xfrm>
              <a:off x="3320" y="2707"/>
              <a:ext cx="1303" cy="1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4 h 21600"/>
                <a:gd name="T26" fmla="*/ 18434 w 21600"/>
                <a:gd name="T27" fmla="*/ 1843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2" name="AutoShape 123"/>
            <p:cNvSpPr>
              <a:spLocks noChangeArrowheads="1"/>
            </p:cNvSpPr>
            <p:nvPr/>
          </p:nvSpPr>
          <p:spPr bwMode="auto">
            <a:xfrm>
              <a:off x="3207" y="2614"/>
              <a:ext cx="1525" cy="14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9 w 21600"/>
                <a:gd name="T25" fmla="*/ 3158 h 21600"/>
                <a:gd name="T26" fmla="*/ 18441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3" name="AutoShape 124"/>
            <p:cNvSpPr>
              <a:spLocks noChangeArrowheads="1"/>
            </p:cNvSpPr>
            <p:nvPr/>
          </p:nvSpPr>
          <p:spPr bwMode="auto">
            <a:xfrm>
              <a:off x="3257" y="2539"/>
              <a:ext cx="1545" cy="159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0 w 21600"/>
                <a:gd name="T25" fmla="*/ 3169 h 21600"/>
                <a:gd name="T26" fmla="*/ 18440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4" name="AutoShape 125"/>
            <p:cNvSpPr>
              <a:spLocks noChangeArrowheads="1"/>
            </p:cNvSpPr>
            <p:nvPr/>
          </p:nvSpPr>
          <p:spPr bwMode="auto">
            <a:xfrm>
              <a:off x="3131" y="2552"/>
              <a:ext cx="1671" cy="15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8 h 21600"/>
                <a:gd name="T26" fmla="*/ 18433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88" name="Group 126"/>
          <p:cNvGrpSpPr>
            <a:grpSpLocks/>
          </p:cNvGrpSpPr>
          <p:nvPr/>
        </p:nvGrpSpPr>
        <p:grpSpPr bwMode="auto">
          <a:xfrm>
            <a:off x="1490663" y="3959225"/>
            <a:ext cx="1944687" cy="1927225"/>
            <a:chOff x="3809" y="2493"/>
            <a:chExt cx="1537" cy="1505"/>
          </a:xfrm>
        </p:grpSpPr>
        <p:sp>
          <p:nvSpPr>
            <p:cNvPr id="32847" name="AutoShape 127"/>
            <p:cNvSpPr>
              <a:spLocks noChangeArrowheads="1"/>
            </p:cNvSpPr>
            <p:nvPr/>
          </p:nvSpPr>
          <p:spPr bwMode="auto">
            <a:xfrm>
              <a:off x="3843" y="2526"/>
              <a:ext cx="1494" cy="14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70 h 21600"/>
                <a:gd name="T26" fmla="*/ 18434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8" name="Oval 128"/>
            <p:cNvSpPr>
              <a:spLocks noChangeArrowheads="1"/>
            </p:cNvSpPr>
            <p:nvPr/>
          </p:nvSpPr>
          <p:spPr bwMode="auto">
            <a:xfrm>
              <a:off x="4266" y="2937"/>
              <a:ext cx="625" cy="609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C33D1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49" name="AutoShape 129"/>
            <p:cNvSpPr>
              <a:spLocks noChangeArrowheads="1"/>
            </p:cNvSpPr>
            <p:nvPr/>
          </p:nvSpPr>
          <p:spPr bwMode="auto">
            <a:xfrm>
              <a:off x="4032" y="2718"/>
              <a:ext cx="1099" cy="10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8 h 21600"/>
                <a:gd name="T26" fmla="*/ 18436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0" name="AutoShape 130"/>
            <p:cNvSpPr>
              <a:spLocks noChangeArrowheads="1"/>
            </p:cNvSpPr>
            <p:nvPr/>
          </p:nvSpPr>
          <p:spPr bwMode="auto">
            <a:xfrm>
              <a:off x="3932" y="2605"/>
              <a:ext cx="1294" cy="12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6 h 21600"/>
                <a:gd name="T26" fmla="*/ 18445 w 21600"/>
                <a:gd name="T27" fmla="*/ 1844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1" name="AutoShape 131"/>
            <p:cNvSpPr>
              <a:spLocks noChangeArrowheads="1"/>
            </p:cNvSpPr>
            <p:nvPr/>
          </p:nvSpPr>
          <p:spPr bwMode="auto">
            <a:xfrm>
              <a:off x="4162" y="2824"/>
              <a:ext cx="843" cy="8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2 w 21600"/>
                <a:gd name="T25" fmla="*/ 3163 h 21600"/>
                <a:gd name="T26" fmla="*/ 1844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2" name="AutoShape 132"/>
            <p:cNvSpPr>
              <a:spLocks noChangeArrowheads="1"/>
            </p:cNvSpPr>
            <p:nvPr/>
          </p:nvSpPr>
          <p:spPr bwMode="auto">
            <a:xfrm>
              <a:off x="3983" y="2652"/>
              <a:ext cx="1198" cy="11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72 h 21600"/>
                <a:gd name="T26" fmla="*/ 18445 w 21600"/>
                <a:gd name="T27" fmla="*/ 1842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3" name="AutoShape 133"/>
            <p:cNvSpPr>
              <a:spLocks noChangeArrowheads="1"/>
            </p:cNvSpPr>
            <p:nvPr/>
          </p:nvSpPr>
          <p:spPr bwMode="auto">
            <a:xfrm>
              <a:off x="3879" y="2564"/>
              <a:ext cx="1403" cy="13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8 h 21600"/>
                <a:gd name="T26" fmla="*/ 18444 w 21600"/>
                <a:gd name="T27" fmla="*/ 1844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4" name="AutoShape 134"/>
            <p:cNvSpPr>
              <a:spLocks noChangeArrowheads="1"/>
            </p:cNvSpPr>
            <p:nvPr/>
          </p:nvSpPr>
          <p:spPr bwMode="auto">
            <a:xfrm>
              <a:off x="3925" y="2493"/>
              <a:ext cx="1421" cy="15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57 h 21600"/>
                <a:gd name="T26" fmla="*/ 18438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5" name="AutoShape 135"/>
            <p:cNvSpPr>
              <a:spLocks noChangeArrowheads="1"/>
            </p:cNvSpPr>
            <p:nvPr/>
          </p:nvSpPr>
          <p:spPr bwMode="auto">
            <a:xfrm>
              <a:off x="3809" y="2505"/>
              <a:ext cx="1537" cy="148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9 h 21600"/>
                <a:gd name="T26" fmla="*/ 18438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89" name="Group 136"/>
          <p:cNvGrpSpPr>
            <a:grpSpLocks/>
          </p:cNvGrpSpPr>
          <p:nvPr/>
        </p:nvGrpSpPr>
        <p:grpSpPr bwMode="auto">
          <a:xfrm>
            <a:off x="1570038" y="4068763"/>
            <a:ext cx="1789112" cy="1727200"/>
            <a:chOff x="3786" y="2559"/>
            <a:chExt cx="1455" cy="1430"/>
          </a:xfrm>
        </p:grpSpPr>
        <p:sp>
          <p:nvSpPr>
            <p:cNvPr id="32838" name="AutoShape 137"/>
            <p:cNvSpPr>
              <a:spLocks noChangeArrowheads="1"/>
            </p:cNvSpPr>
            <p:nvPr/>
          </p:nvSpPr>
          <p:spPr bwMode="auto">
            <a:xfrm>
              <a:off x="3818" y="2590"/>
              <a:ext cx="1414" cy="13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9" name="Oval 138"/>
            <p:cNvSpPr>
              <a:spLocks noChangeArrowheads="1"/>
            </p:cNvSpPr>
            <p:nvPr/>
          </p:nvSpPr>
          <p:spPr bwMode="auto">
            <a:xfrm>
              <a:off x="4219" y="2981"/>
              <a:ext cx="591" cy="579"/>
            </a:xfrm>
            <a:prstGeom prst="ellipse">
              <a:avLst/>
            </a:prstGeom>
            <a:gradFill rotWithShape="0">
              <a:gsLst>
                <a:gs pos="0">
                  <a:srgbClr val="993017"/>
                </a:gs>
                <a:gs pos="100000">
                  <a:srgbClr val="FF502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40" name="AutoShape 139"/>
            <p:cNvSpPr>
              <a:spLocks noChangeArrowheads="1"/>
            </p:cNvSpPr>
            <p:nvPr/>
          </p:nvSpPr>
          <p:spPr bwMode="auto">
            <a:xfrm>
              <a:off x="3997" y="2773"/>
              <a:ext cx="1040" cy="9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7 w 21600"/>
                <a:gd name="T25" fmla="*/ 3163 h 21600"/>
                <a:gd name="T26" fmla="*/ 18443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1" name="AutoShape 140"/>
            <p:cNvSpPr>
              <a:spLocks noChangeArrowheads="1"/>
            </p:cNvSpPr>
            <p:nvPr/>
          </p:nvSpPr>
          <p:spPr bwMode="auto">
            <a:xfrm>
              <a:off x="3902" y="2665"/>
              <a:ext cx="1225" cy="1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9 h 21600"/>
                <a:gd name="T26" fmla="*/ 18444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2" name="AutoShape 141"/>
            <p:cNvSpPr>
              <a:spLocks noChangeArrowheads="1"/>
            </p:cNvSpPr>
            <p:nvPr/>
          </p:nvSpPr>
          <p:spPr bwMode="auto">
            <a:xfrm>
              <a:off x="4120" y="2874"/>
              <a:ext cx="798" cy="7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7 w 21600"/>
                <a:gd name="T25" fmla="*/ 3167 h 21600"/>
                <a:gd name="T26" fmla="*/ 18433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3" name="AutoShape 142"/>
            <p:cNvSpPr>
              <a:spLocks noChangeArrowheads="1"/>
            </p:cNvSpPr>
            <p:nvPr/>
          </p:nvSpPr>
          <p:spPr bwMode="auto">
            <a:xfrm>
              <a:off x="3951" y="2710"/>
              <a:ext cx="1134" cy="11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5 h 21600"/>
                <a:gd name="T26" fmla="*/ 18438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752F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4" name="AutoShape 143"/>
            <p:cNvSpPr>
              <a:spLocks noChangeArrowheads="1"/>
            </p:cNvSpPr>
            <p:nvPr/>
          </p:nvSpPr>
          <p:spPr bwMode="auto">
            <a:xfrm>
              <a:off x="3852" y="2626"/>
              <a:ext cx="1328" cy="129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5 h 21600"/>
                <a:gd name="T26" fmla="*/ 18445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722E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5" name="AutoShape 144"/>
            <p:cNvSpPr>
              <a:spLocks noChangeArrowheads="1"/>
            </p:cNvSpPr>
            <p:nvPr/>
          </p:nvSpPr>
          <p:spPr bwMode="auto">
            <a:xfrm>
              <a:off x="3896" y="2559"/>
              <a:ext cx="1345" cy="14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57 h 21600"/>
                <a:gd name="T26" fmla="*/ 18436 w 21600"/>
                <a:gd name="T27" fmla="*/ 1844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6" name="AutoShape 145"/>
            <p:cNvSpPr>
              <a:spLocks noChangeArrowheads="1"/>
            </p:cNvSpPr>
            <p:nvPr/>
          </p:nvSpPr>
          <p:spPr bwMode="auto">
            <a:xfrm>
              <a:off x="3786" y="2570"/>
              <a:ext cx="1455" cy="14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7 h 21600"/>
                <a:gd name="T26" fmla="*/ 18438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8B38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90" name="Group 146"/>
          <p:cNvGrpSpPr>
            <a:grpSpLocks/>
          </p:cNvGrpSpPr>
          <p:nvPr/>
        </p:nvGrpSpPr>
        <p:grpSpPr bwMode="auto">
          <a:xfrm>
            <a:off x="1328738" y="3792538"/>
            <a:ext cx="2295525" cy="2246312"/>
            <a:chOff x="1771" y="2617"/>
            <a:chExt cx="1446" cy="1415"/>
          </a:xfrm>
        </p:grpSpPr>
        <p:sp>
          <p:nvSpPr>
            <p:cNvPr id="32823" name="AutoShape 147"/>
            <p:cNvSpPr>
              <a:spLocks noChangeArrowheads="1"/>
            </p:cNvSpPr>
            <p:nvPr/>
          </p:nvSpPr>
          <p:spPr bwMode="auto">
            <a:xfrm>
              <a:off x="1905" y="2639"/>
              <a:ext cx="1298" cy="13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3 h 21600"/>
                <a:gd name="T26" fmla="*/ 1843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4" name="Oval 148"/>
            <p:cNvSpPr>
              <a:spLocks noChangeArrowheads="1"/>
            </p:cNvSpPr>
            <p:nvPr/>
          </p:nvSpPr>
          <p:spPr bwMode="auto">
            <a:xfrm>
              <a:off x="1771" y="2617"/>
              <a:ext cx="1446" cy="1415"/>
            </a:xfrm>
            <a:prstGeom prst="ellipse">
              <a:avLst/>
            </a:prstGeom>
            <a:solidFill>
              <a:srgbClr val="BE270E"/>
            </a:solidFill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25" name="Oval 149"/>
            <p:cNvSpPr>
              <a:spLocks noChangeArrowheads="1"/>
            </p:cNvSpPr>
            <p:nvPr/>
          </p:nvSpPr>
          <p:spPr bwMode="auto">
            <a:xfrm>
              <a:off x="1849" y="2708"/>
              <a:ext cx="1285" cy="1239"/>
            </a:xfrm>
            <a:prstGeom prst="ellipse">
              <a:avLst/>
            </a:prstGeom>
            <a:noFill/>
            <a:ln w="38100">
              <a:solidFill>
                <a:srgbClr val="5A251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26" name="Oval 150"/>
            <p:cNvSpPr>
              <a:spLocks noChangeArrowheads="1"/>
            </p:cNvSpPr>
            <p:nvPr/>
          </p:nvSpPr>
          <p:spPr bwMode="auto">
            <a:xfrm>
              <a:off x="2287" y="3102"/>
              <a:ext cx="433" cy="401"/>
            </a:xfrm>
            <a:prstGeom prst="ellipse">
              <a:avLst/>
            </a:prstGeom>
            <a:solidFill>
              <a:srgbClr val="FF50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27" name="AutoShape 151"/>
            <p:cNvSpPr>
              <a:spLocks noChangeArrowheads="1"/>
            </p:cNvSpPr>
            <p:nvPr/>
          </p:nvSpPr>
          <p:spPr bwMode="auto">
            <a:xfrm>
              <a:off x="1949" y="2828"/>
              <a:ext cx="1078" cy="10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5 h 21600"/>
                <a:gd name="T26" fmla="*/ 18434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10" y="10800"/>
                  </a:moveTo>
                  <a:cubicBezTo>
                    <a:pt x="1010" y="16207"/>
                    <a:pt x="5393" y="20590"/>
                    <a:pt x="10800" y="20590"/>
                  </a:cubicBezTo>
                  <a:cubicBezTo>
                    <a:pt x="16207" y="20590"/>
                    <a:pt x="20590" y="16207"/>
                    <a:pt x="20590" y="10800"/>
                  </a:cubicBezTo>
                  <a:cubicBezTo>
                    <a:pt x="20590" y="5393"/>
                    <a:pt x="16207" y="1010"/>
                    <a:pt x="10800" y="1010"/>
                  </a:cubicBezTo>
                  <a:cubicBezTo>
                    <a:pt x="5393" y="1010"/>
                    <a:pt x="1010" y="5393"/>
                    <a:pt x="1010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8" name="Oval 152"/>
            <p:cNvSpPr>
              <a:spLocks noChangeArrowheads="1"/>
            </p:cNvSpPr>
            <p:nvPr/>
          </p:nvSpPr>
          <p:spPr bwMode="auto">
            <a:xfrm>
              <a:off x="2268" y="3111"/>
              <a:ext cx="443" cy="421"/>
            </a:xfrm>
            <a:prstGeom prst="ellipse">
              <a:avLst/>
            </a:prstGeom>
            <a:gradFill rotWithShape="0">
              <a:gsLst>
                <a:gs pos="0">
                  <a:srgbClr val="FF5027"/>
                </a:gs>
                <a:gs pos="100000">
                  <a:srgbClr val="DD452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29" name="AutoShape 153"/>
            <p:cNvSpPr>
              <a:spLocks noChangeArrowheads="1"/>
            </p:cNvSpPr>
            <p:nvPr/>
          </p:nvSpPr>
          <p:spPr bwMode="auto">
            <a:xfrm>
              <a:off x="2101" y="2961"/>
              <a:ext cx="779" cy="7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1 w 21600"/>
                <a:gd name="T25" fmla="*/ 3173 h 21600"/>
                <a:gd name="T26" fmla="*/ 18439 w 21600"/>
                <a:gd name="T27" fmla="*/ 1842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28" y="10800"/>
                  </a:moveTo>
                  <a:cubicBezTo>
                    <a:pt x="2928" y="15148"/>
                    <a:pt x="6452" y="18672"/>
                    <a:pt x="10800" y="18672"/>
                  </a:cubicBezTo>
                  <a:cubicBezTo>
                    <a:pt x="15148" y="18672"/>
                    <a:pt x="18672" y="15148"/>
                    <a:pt x="18672" y="10800"/>
                  </a:cubicBezTo>
                  <a:cubicBezTo>
                    <a:pt x="18672" y="6452"/>
                    <a:pt x="15148" y="2928"/>
                    <a:pt x="10800" y="2928"/>
                  </a:cubicBezTo>
                  <a:cubicBezTo>
                    <a:pt x="6452" y="2928"/>
                    <a:pt x="2928" y="6452"/>
                    <a:pt x="2928" y="10800"/>
                  </a:cubicBezTo>
                  <a:close/>
                </a:path>
              </a:pathLst>
            </a:custGeom>
            <a:solidFill>
              <a:srgbClr val="D028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0" name="AutoShape 154"/>
            <p:cNvSpPr>
              <a:spLocks noChangeArrowheads="1"/>
            </p:cNvSpPr>
            <p:nvPr/>
          </p:nvSpPr>
          <p:spPr bwMode="auto">
            <a:xfrm>
              <a:off x="2031" y="2882"/>
              <a:ext cx="917" cy="8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52 h 21600"/>
                <a:gd name="T26" fmla="*/ 18444 w 21600"/>
                <a:gd name="T27" fmla="*/ 1844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23" y="10800"/>
                  </a:moveTo>
                  <a:cubicBezTo>
                    <a:pt x="1123" y="16144"/>
                    <a:pt x="5456" y="20477"/>
                    <a:pt x="10800" y="20477"/>
                  </a:cubicBezTo>
                  <a:cubicBezTo>
                    <a:pt x="16144" y="20477"/>
                    <a:pt x="20477" y="16144"/>
                    <a:pt x="20477" y="10800"/>
                  </a:cubicBezTo>
                  <a:cubicBezTo>
                    <a:pt x="20477" y="5456"/>
                    <a:pt x="16144" y="1123"/>
                    <a:pt x="10800" y="1123"/>
                  </a:cubicBezTo>
                  <a:cubicBezTo>
                    <a:pt x="5456" y="1123"/>
                    <a:pt x="1123" y="5456"/>
                    <a:pt x="1123" y="10800"/>
                  </a:cubicBezTo>
                  <a:close/>
                </a:path>
              </a:pathLst>
            </a:custGeom>
            <a:solidFill>
              <a:srgbClr val="C225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1" name="AutoShape 155"/>
            <p:cNvSpPr>
              <a:spLocks noChangeArrowheads="1"/>
            </p:cNvSpPr>
            <p:nvPr/>
          </p:nvSpPr>
          <p:spPr bwMode="auto">
            <a:xfrm>
              <a:off x="2194" y="3039"/>
              <a:ext cx="598" cy="5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9 w 21600"/>
                <a:gd name="T25" fmla="*/ 3155 h 21600"/>
                <a:gd name="T26" fmla="*/ 18421 w 21600"/>
                <a:gd name="T27" fmla="*/ 184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00" y="10800"/>
                  </a:moveTo>
                  <a:cubicBezTo>
                    <a:pt x="3300" y="14942"/>
                    <a:pt x="6658" y="18300"/>
                    <a:pt x="10800" y="18300"/>
                  </a:cubicBezTo>
                  <a:cubicBezTo>
                    <a:pt x="14942" y="18300"/>
                    <a:pt x="18300" y="14942"/>
                    <a:pt x="18300" y="10800"/>
                  </a:cubicBezTo>
                  <a:cubicBezTo>
                    <a:pt x="18300" y="6658"/>
                    <a:pt x="14942" y="3300"/>
                    <a:pt x="10800" y="3300"/>
                  </a:cubicBezTo>
                  <a:cubicBezTo>
                    <a:pt x="6658" y="3300"/>
                    <a:pt x="3300" y="6658"/>
                    <a:pt x="3300" y="10800"/>
                  </a:cubicBezTo>
                  <a:close/>
                </a:path>
              </a:pathLst>
            </a:custGeom>
            <a:solidFill>
              <a:srgbClr val="642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2" name="AutoShape 156"/>
            <p:cNvSpPr>
              <a:spLocks noChangeArrowheads="1"/>
            </p:cNvSpPr>
            <p:nvPr/>
          </p:nvSpPr>
          <p:spPr bwMode="auto">
            <a:xfrm>
              <a:off x="2068" y="2924"/>
              <a:ext cx="849" cy="8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5 w 21600"/>
                <a:gd name="T25" fmla="*/ 3154 h 21600"/>
                <a:gd name="T26" fmla="*/ 18445 w 21600"/>
                <a:gd name="T27" fmla="*/ 1844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31" y="10800"/>
                  </a:moveTo>
                  <a:cubicBezTo>
                    <a:pt x="1231" y="16085"/>
                    <a:pt x="5515" y="20369"/>
                    <a:pt x="10800" y="20369"/>
                  </a:cubicBezTo>
                  <a:cubicBezTo>
                    <a:pt x="16085" y="20369"/>
                    <a:pt x="20369" y="16085"/>
                    <a:pt x="20369" y="10800"/>
                  </a:cubicBezTo>
                  <a:cubicBezTo>
                    <a:pt x="20369" y="5515"/>
                    <a:pt x="16085" y="1231"/>
                    <a:pt x="10800" y="1231"/>
                  </a:cubicBezTo>
                  <a:cubicBezTo>
                    <a:pt x="5515" y="1231"/>
                    <a:pt x="1231" y="5515"/>
                    <a:pt x="1231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3" name="AutoShape 157"/>
            <p:cNvSpPr>
              <a:spLocks noChangeArrowheads="1"/>
            </p:cNvSpPr>
            <p:nvPr/>
          </p:nvSpPr>
          <p:spPr bwMode="auto">
            <a:xfrm>
              <a:off x="1994" y="2853"/>
              <a:ext cx="994" cy="9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3 w 21600"/>
                <a:gd name="T25" fmla="*/ 3168 h 21600"/>
                <a:gd name="T26" fmla="*/ 18427 w 21600"/>
                <a:gd name="T27" fmla="*/ 18432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77" y="10800"/>
                  </a:moveTo>
                  <a:cubicBezTo>
                    <a:pt x="877" y="16280"/>
                    <a:pt x="5320" y="20723"/>
                    <a:pt x="10800" y="20723"/>
                  </a:cubicBezTo>
                  <a:cubicBezTo>
                    <a:pt x="16280" y="20723"/>
                    <a:pt x="20723" y="16280"/>
                    <a:pt x="20723" y="10800"/>
                  </a:cubicBezTo>
                  <a:cubicBezTo>
                    <a:pt x="20723" y="5320"/>
                    <a:pt x="16280" y="877"/>
                    <a:pt x="10800" y="877"/>
                  </a:cubicBezTo>
                  <a:cubicBezTo>
                    <a:pt x="5320" y="877"/>
                    <a:pt x="877" y="5320"/>
                    <a:pt x="877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4" name="AutoShape 158"/>
            <p:cNvSpPr>
              <a:spLocks noChangeArrowheads="1"/>
            </p:cNvSpPr>
            <p:nvPr/>
          </p:nvSpPr>
          <p:spPr bwMode="auto">
            <a:xfrm>
              <a:off x="2027" y="2805"/>
              <a:ext cx="1006" cy="10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6 w 21600"/>
                <a:gd name="T25" fmla="*/ 3160 h 21600"/>
                <a:gd name="T26" fmla="*/ 18444 w 21600"/>
                <a:gd name="T27" fmla="*/ 1844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3333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5" name="AutoShape 159"/>
            <p:cNvSpPr>
              <a:spLocks noChangeArrowheads="1"/>
            </p:cNvSpPr>
            <p:nvPr/>
          </p:nvSpPr>
          <p:spPr bwMode="auto">
            <a:xfrm>
              <a:off x="1935" y="2800"/>
              <a:ext cx="1112" cy="105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6 w 21600"/>
                <a:gd name="T25" fmla="*/ 3167 h 21600"/>
                <a:gd name="T26" fmla="*/ 18434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82" y="10800"/>
                  </a:moveTo>
                  <a:cubicBezTo>
                    <a:pt x="582" y="16443"/>
                    <a:pt x="5157" y="21018"/>
                    <a:pt x="10800" y="21018"/>
                  </a:cubicBezTo>
                  <a:cubicBezTo>
                    <a:pt x="16443" y="21018"/>
                    <a:pt x="21018" y="16443"/>
                    <a:pt x="21018" y="10800"/>
                  </a:cubicBezTo>
                  <a:cubicBezTo>
                    <a:pt x="21018" y="5157"/>
                    <a:pt x="16443" y="582"/>
                    <a:pt x="10800" y="582"/>
                  </a:cubicBezTo>
                  <a:cubicBezTo>
                    <a:pt x="5157" y="582"/>
                    <a:pt x="582" y="5157"/>
                    <a:pt x="582" y="10800"/>
                  </a:cubicBezTo>
                  <a:close/>
                </a:path>
              </a:pathLst>
            </a:custGeom>
            <a:solidFill>
              <a:srgbClr val="612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6" name="Oval 160"/>
            <p:cNvSpPr>
              <a:spLocks noChangeArrowheads="1"/>
            </p:cNvSpPr>
            <p:nvPr/>
          </p:nvSpPr>
          <p:spPr bwMode="auto">
            <a:xfrm>
              <a:off x="1896" y="2758"/>
              <a:ext cx="1191" cy="1139"/>
            </a:xfrm>
            <a:prstGeom prst="ellipse">
              <a:avLst/>
            </a:prstGeom>
            <a:noFill/>
            <a:ln w="38100">
              <a:solidFill>
                <a:srgbClr val="5A251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837" name="Oval 161"/>
            <p:cNvSpPr>
              <a:spLocks noChangeArrowheads="1"/>
            </p:cNvSpPr>
            <p:nvPr/>
          </p:nvSpPr>
          <p:spPr bwMode="auto">
            <a:xfrm>
              <a:off x="1813" y="2663"/>
              <a:ext cx="1361" cy="1328"/>
            </a:xfrm>
            <a:prstGeom prst="ellipse">
              <a:avLst/>
            </a:prstGeom>
            <a:noFill/>
            <a:ln w="38100">
              <a:solidFill>
                <a:srgbClr val="752F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4916488" y="628650"/>
            <a:ext cx="3514725" cy="560388"/>
            <a:chOff x="3097" y="474"/>
            <a:chExt cx="2214" cy="353"/>
          </a:xfrm>
        </p:grpSpPr>
        <p:grpSp>
          <p:nvGrpSpPr>
            <p:cNvPr id="32813" name="Group 163"/>
            <p:cNvGrpSpPr>
              <a:grpSpLocks/>
            </p:cNvGrpSpPr>
            <p:nvPr/>
          </p:nvGrpSpPr>
          <p:grpSpPr bwMode="auto">
            <a:xfrm>
              <a:off x="3097" y="616"/>
              <a:ext cx="2214" cy="211"/>
              <a:chOff x="3090" y="623"/>
              <a:chExt cx="2214" cy="211"/>
            </a:xfrm>
          </p:grpSpPr>
          <p:grpSp>
            <p:nvGrpSpPr>
              <p:cNvPr id="32815" name="Group 164"/>
              <p:cNvGrpSpPr>
                <a:grpSpLocks/>
              </p:cNvGrpSpPr>
              <p:nvPr/>
            </p:nvGrpSpPr>
            <p:grpSpPr bwMode="auto">
              <a:xfrm>
                <a:off x="3112" y="665"/>
                <a:ext cx="2179" cy="169"/>
                <a:chOff x="438" y="652"/>
                <a:chExt cx="2179" cy="169"/>
              </a:xfrm>
            </p:grpSpPr>
            <p:sp>
              <p:nvSpPr>
                <p:cNvPr id="32819" name="Rectangle 165"/>
                <p:cNvSpPr>
                  <a:spLocks noChangeArrowheads="1"/>
                </p:cNvSpPr>
                <p:nvPr/>
              </p:nvSpPr>
              <p:spPr bwMode="auto">
                <a:xfrm>
                  <a:off x="438" y="652"/>
                  <a:ext cx="2179" cy="169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32820" name="Group 166"/>
                <p:cNvGrpSpPr>
                  <a:grpSpLocks/>
                </p:cNvGrpSpPr>
                <p:nvPr/>
              </p:nvGrpSpPr>
              <p:grpSpPr bwMode="auto">
                <a:xfrm>
                  <a:off x="2279" y="680"/>
                  <a:ext cx="225" cy="117"/>
                  <a:chOff x="3092" y="612"/>
                  <a:chExt cx="225" cy="117"/>
                </a:xfrm>
              </p:grpSpPr>
              <p:sp>
                <p:nvSpPr>
                  <p:cNvPr id="32821" name="WordArt 16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284" y="660"/>
                    <a:ext cx="33" cy="69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r>
                      <a:rPr lang="en-US" sz="3600" kern="10">
                        <a:ln w="9525">
                          <a:solidFill>
                            <a:schemeClr val="bg1"/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latin typeface="宋体" panose="02010600030101010101" pitchFamily="2" charset="-122"/>
                      </a:rPr>
                      <a:t>1</a:t>
                    </a:r>
                  </a:p>
                </p:txBody>
              </p:sp>
              <p:sp>
                <p:nvSpPr>
                  <p:cNvPr id="32822" name="WordArt 168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092" y="612"/>
                    <a:ext cx="150" cy="97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r>
                      <a:rPr lang="en-US" sz="3600" kern="10">
                        <a:ln w="9525">
                          <a:solidFill>
                            <a:schemeClr val="bg1"/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latin typeface="Comic Sans MS" panose="030F0902030302020204" pitchFamily="66" charset="0"/>
                      </a:rPr>
                      <a:t>M</a:t>
                    </a:r>
                  </a:p>
                </p:txBody>
              </p:sp>
            </p:grpSp>
          </p:grpSp>
          <p:sp>
            <p:nvSpPr>
              <p:cNvPr id="32816" name="Rectangle 169"/>
              <p:cNvSpPr>
                <a:spLocks noChangeArrowheads="1"/>
              </p:cNvSpPr>
              <p:nvPr/>
            </p:nvSpPr>
            <p:spPr bwMode="auto">
              <a:xfrm>
                <a:off x="3090" y="623"/>
                <a:ext cx="2214" cy="20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17" name="WordArt 1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5118" y="703"/>
                <a:ext cx="72" cy="9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2818" name="WordArt 1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4956" y="669"/>
                <a:ext cx="150" cy="1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  <p:sp>
          <p:nvSpPr>
            <p:cNvPr id="32814" name="Line 172"/>
            <p:cNvSpPr>
              <a:spLocks noChangeShapeType="1"/>
            </p:cNvSpPr>
            <p:nvPr/>
          </p:nvSpPr>
          <p:spPr bwMode="auto">
            <a:xfrm>
              <a:off x="3923" y="474"/>
              <a:ext cx="204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" name="Group 173"/>
          <p:cNvGrpSpPr>
            <a:grpSpLocks/>
          </p:cNvGrpSpPr>
          <p:nvPr/>
        </p:nvGrpSpPr>
        <p:grpSpPr bwMode="auto">
          <a:xfrm>
            <a:off x="4427538" y="641350"/>
            <a:ext cx="4170362" cy="541338"/>
            <a:chOff x="2971" y="-85"/>
            <a:chExt cx="2627" cy="341"/>
          </a:xfrm>
        </p:grpSpPr>
        <p:sp>
          <p:nvSpPr>
            <p:cNvPr id="32807" name="Line 174"/>
            <p:cNvSpPr>
              <a:spLocks noChangeShapeType="1"/>
            </p:cNvSpPr>
            <p:nvPr/>
          </p:nvSpPr>
          <p:spPr bwMode="auto">
            <a:xfrm>
              <a:off x="3021" y="-80"/>
              <a:ext cx="28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8" name="Line 175"/>
            <p:cNvSpPr>
              <a:spLocks noChangeShapeType="1"/>
            </p:cNvSpPr>
            <p:nvPr/>
          </p:nvSpPr>
          <p:spPr bwMode="auto">
            <a:xfrm>
              <a:off x="3027" y="254"/>
              <a:ext cx="28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176"/>
            <p:cNvSpPr>
              <a:spLocks noChangeShapeType="1"/>
            </p:cNvSpPr>
            <p:nvPr/>
          </p:nvSpPr>
          <p:spPr bwMode="auto">
            <a:xfrm>
              <a:off x="3268" y="-74"/>
              <a:ext cx="0" cy="3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177"/>
            <p:cNvSpPr>
              <a:spLocks noChangeShapeType="1"/>
            </p:cNvSpPr>
            <p:nvPr/>
          </p:nvSpPr>
          <p:spPr bwMode="auto">
            <a:xfrm>
              <a:off x="3351" y="251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178"/>
            <p:cNvSpPr>
              <a:spLocks noChangeShapeType="1"/>
            </p:cNvSpPr>
            <p:nvPr/>
          </p:nvSpPr>
          <p:spPr bwMode="auto">
            <a:xfrm>
              <a:off x="3344" y="-85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2812" name="Object 179"/>
            <p:cNvGraphicFramePr>
              <a:graphicFrameLocks noChangeAspect="1"/>
            </p:cNvGraphicFramePr>
            <p:nvPr/>
          </p:nvGraphicFramePr>
          <p:xfrm>
            <a:off x="2971" y="-11"/>
            <a:ext cx="27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" name="公式" r:id="rId3" imgW="85632" imgH="28620" progId="Equation.3">
                    <p:embed/>
                  </p:oleObj>
                </mc:Choice>
                <mc:Fallback>
                  <p:oleObj name="公式" r:id="rId3" imgW="85632" imgH="28620" progId="Equation.3">
                    <p:embed/>
                    <p:pic>
                      <p:nvPicPr>
                        <p:cNvPr id="0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-11"/>
                          <a:ext cx="27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1" name="Group 180"/>
          <p:cNvGrpSpPr>
            <a:grpSpLocks/>
          </p:cNvGrpSpPr>
          <p:nvPr/>
        </p:nvGrpSpPr>
        <p:grpSpPr bwMode="auto">
          <a:xfrm>
            <a:off x="395288" y="1989138"/>
            <a:ext cx="8380412" cy="1301750"/>
            <a:chOff x="255" y="1290"/>
            <a:chExt cx="5279" cy="820"/>
          </a:xfrm>
        </p:grpSpPr>
        <p:grpSp>
          <p:nvGrpSpPr>
            <p:cNvPr id="32794" name="Group 181"/>
            <p:cNvGrpSpPr>
              <a:grpSpLocks/>
            </p:cNvGrpSpPr>
            <p:nvPr/>
          </p:nvGrpSpPr>
          <p:grpSpPr bwMode="auto">
            <a:xfrm>
              <a:off x="496" y="1379"/>
              <a:ext cx="4731" cy="485"/>
              <a:chOff x="489" y="1634"/>
              <a:chExt cx="4731" cy="485"/>
            </a:xfrm>
          </p:grpSpPr>
          <p:sp>
            <p:nvSpPr>
              <p:cNvPr id="32798" name="Rectangle 182"/>
              <p:cNvSpPr>
                <a:spLocks noChangeArrowheads="1"/>
              </p:cNvSpPr>
              <p:nvPr/>
            </p:nvSpPr>
            <p:spPr bwMode="auto">
              <a:xfrm>
                <a:off x="489" y="1634"/>
                <a:ext cx="4731" cy="485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FF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799" name="Group 183"/>
              <p:cNvGrpSpPr>
                <a:grpSpLocks/>
              </p:cNvGrpSpPr>
              <p:nvPr/>
            </p:nvGrpSpPr>
            <p:grpSpPr bwMode="auto">
              <a:xfrm>
                <a:off x="598" y="1755"/>
                <a:ext cx="293" cy="272"/>
                <a:chOff x="585" y="1481"/>
                <a:chExt cx="270" cy="201"/>
              </a:xfrm>
            </p:grpSpPr>
            <p:sp>
              <p:nvSpPr>
                <p:cNvPr id="32805" name="WordArt 18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81" y="1591"/>
                  <a:ext cx="74" cy="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2806" name="WordArt 18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5" y="1481"/>
                  <a:ext cx="153" cy="2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  <p:grpSp>
            <p:nvGrpSpPr>
              <p:cNvPr id="32800" name="Group 186"/>
              <p:cNvGrpSpPr>
                <a:grpSpLocks/>
              </p:cNvGrpSpPr>
              <p:nvPr/>
            </p:nvGrpSpPr>
            <p:grpSpPr bwMode="auto">
              <a:xfrm>
                <a:off x="1225" y="1747"/>
                <a:ext cx="279" cy="272"/>
                <a:chOff x="906" y="1239"/>
                <a:chExt cx="258" cy="235"/>
              </a:xfrm>
            </p:grpSpPr>
            <p:sp>
              <p:nvSpPr>
                <p:cNvPr id="32802" name="WordArt 18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06" y="1239"/>
                  <a:ext cx="153" cy="23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  <p:sp>
              <p:nvSpPr>
                <p:cNvPr id="32803" name="WordArt 18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9" y="1347"/>
                  <a:ext cx="55" cy="11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2</a:t>
                  </a:r>
                </a:p>
              </p:txBody>
            </p:sp>
            <p:sp>
              <p:nvSpPr>
                <p:cNvPr id="32804" name="Freeform 189"/>
                <p:cNvSpPr>
                  <a:spLocks/>
                </p:cNvSpPr>
                <p:nvPr/>
              </p:nvSpPr>
              <p:spPr bwMode="auto">
                <a:xfrm>
                  <a:off x="1101" y="1241"/>
                  <a:ext cx="37" cy="60"/>
                </a:xfrm>
                <a:custGeom>
                  <a:avLst/>
                  <a:gdLst>
                    <a:gd name="T0" fmla="*/ 0 w 158"/>
                    <a:gd name="T1" fmla="*/ 0 h 203"/>
                    <a:gd name="T2" fmla="*/ 0 w 158"/>
                    <a:gd name="T3" fmla="*/ 0 h 203"/>
                    <a:gd name="T4" fmla="*/ 0 w 158"/>
                    <a:gd name="T5" fmla="*/ 0 h 203"/>
                    <a:gd name="T6" fmla="*/ 0 w 158"/>
                    <a:gd name="T7" fmla="*/ 0 h 20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58" h="203">
                      <a:moveTo>
                        <a:pt x="57" y="0"/>
                      </a:moveTo>
                      <a:lnTo>
                        <a:pt x="158" y="45"/>
                      </a:lnTo>
                      <a:lnTo>
                        <a:pt x="0" y="203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01" name="WordArt 1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922" y="1724"/>
                <a:ext cx="4166" cy="3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18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      之间的平行空气膜产生的等倾干涉条纹</a:t>
                </a:r>
                <a:endParaRPr lang="en-US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32795" name="Rectangle 191"/>
            <p:cNvSpPr>
              <a:spLocks noChangeArrowheads="1"/>
            </p:cNvSpPr>
            <p:nvPr/>
          </p:nvSpPr>
          <p:spPr bwMode="auto">
            <a:xfrm>
              <a:off x="255" y="1290"/>
              <a:ext cx="5279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2796" name="Rectangle 192"/>
            <p:cNvSpPr>
              <a:spLocks noChangeArrowheads="1"/>
            </p:cNvSpPr>
            <p:nvPr/>
          </p:nvSpPr>
          <p:spPr bwMode="auto">
            <a:xfrm>
              <a:off x="385" y="1358"/>
              <a:ext cx="513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若</a:t>
              </a:r>
              <a:r>
                <a:rPr lang="en-US" altLang="zh-CN" sz="2800">
                  <a:latin typeface="Times New Roman" panose="02020603050405020304" pitchFamily="18" charset="0"/>
                </a:rPr>
                <a:t>M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 sz="2800">
                  <a:latin typeface="Times New Roman" panose="02020603050405020304" pitchFamily="18" charset="0"/>
                </a:rPr>
                <a:t>平移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使空气膜减薄时吞进了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级条纹，则：</a:t>
              </a:r>
            </a:p>
          </p:txBody>
        </p:sp>
        <p:graphicFrame>
          <p:nvGraphicFramePr>
            <p:cNvPr id="32797" name="Object 193"/>
            <p:cNvGraphicFramePr>
              <a:graphicFrameLocks noChangeAspect="1"/>
            </p:cNvGraphicFramePr>
            <p:nvPr/>
          </p:nvGraphicFramePr>
          <p:xfrm>
            <a:off x="364" y="1579"/>
            <a:ext cx="999" cy="5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2" name="Equation" r:id="rId5" imgW="647779" imgH="304830" progId="Equation.DSMT4">
                    <p:embed/>
                  </p:oleObj>
                </mc:Choice>
                <mc:Fallback>
                  <p:oleObj name="Equation" r:id="rId5" imgW="647779" imgH="304830" progId="Equation.DSMT4">
                    <p:embed/>
                    <p:pic>
                      <p:nvPicPr>
                        <p:cNvPr id="0" name="Object 1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" y="1579"/>
                          <a:ext cx="999" cy="5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76200" cmpd="tri">
                              <a:solidFill>
                                <a:srgbClr val="3333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ChangeArrowheads="1"/>
          </p:cNvSpPr>
          <p:nvPr/>
        </p:nvSpPr>
        <p:spPr bwMode="auto">
          <a:xfrm rot="-551472">
            <a:off x="711200" y="1643063"/>
            <a:ext cx="3478213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58813" y="379413"/>
            <a:ext cx="3551237" cy="942975"/>
            <a:chOff x="415" y="239"/>
            <a:chExt cx="2237" cy="594"/>
          </a:xfrm>
        </p:grpSpPr>
        <p:grpSp>
          <p:nvGrpSpPr>
            <p:cNvPr id="33949" name="Group 5"/>
            <p:cNvGrpSpPr>
              <a:grpSpLocks/>
            </p:cNvGrpSpPr>
            <p:nvPr/>
          </p:nvGrpSpPr>
          <p:grpSpPr bwMode="auto">
            <a:xfrm>
              <a:off x="415" y="239"/>
              <a:ext cx="2237" cy="594"/>
              <a:chOff x="528" y="320"/>
              <a:chExt cx="2237" cy="594"/>
            </a:xfrm>
          </p:grpSpPr>
          <p:sp>
            <p:nvSpPr>
              <p:cNvPr id="33953" name="Rectangle 6"/>
              <p:cNvSpPr>
                <a:spLocks noChangeArrowheads="1"/>
              </p:cNvSpPr>
              <p:nvPr/>
            </p:nvSpPr>
            <p:spPr bwMode="auto">
              <a:xfrm>
                <a:off x="528" y="320"/>
                <a:ext cx="2237" cy="17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54" name="Rectangle 7"/>
              <p:cNvSpPr>
                <a:spLocks noChangeArrowheads="1"/>
              </p:cNvSpPr>
              <p:nvPr/>
            </p:nvSpPr>
            <p:spPr bwMode="auto">
              <a:xfrm>
                <a:off x="531" y="733"/>
                <a:ext cx="2214" cy="18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3950" name="Group 8"/>
            <p:cNvGrpSpPr>
              <a:grpSpLocks/>
            </p:cNvGrpSpPr>
            <p:nvPr/>
          </p:nvGrpSpPr>
          <p:grpSpPr bwMode="auto">
            <a:xfrm>
              <a:off x="2347" y="262"/>
              <a:ext cx="203" cy="117"/>
              <a:chOff x="3092" y="612"/>
              <a:chExt cx="203" cy="117"/>
            </a:xfrm>
          </p:grpSpPr>
          <p:sp>
            <p:nvSpPr>
              <p:cNvPr id="33951" name="WordArt 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39" y="660"/>
                <a:ext cx="56" cy="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3952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92" y="612"/>
                <a:ext cx="150" cy="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33796" name="Group 11"/>
          <p:cNvGrpSpPr>
            <a:grpSpLocks/>
          </p:cNvGrpSpPr>
          <p:nvPr/>
        </p:nvGrpSpPr>
        <p:grpSpPr bwMode="auto">
          <a:xfrm>
            <a:off x="739775" y="1079500"/>
            <a:ext cx="3459163" cy="268288"/>
            <a:chOff x="438" y="652"/>
            <a:chExt cx="2179" cy="169"/>
          </a:xfrm>
        </p:grpSpPr>
        <p:sp>
          <p:nvSpPr>
            <p:cNvPr id="33945" name="Rectangle 12"/>
            <p:cNvSpPr>
              <a:spLocks noChangeArrowheads="1"/>
            </p:cNvSpPr>
            <p:nvPr/>
          </p:nvSpPr>
          <p:spPr bwMode="auto">
            <a:xfrm>
              <a:off x="438" y="652"/>
              <a:ext cx="2179" cy="16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946" name="Group 13"/>
            <p:cNvGrpSpPr>
              <a:grpSpLocks/>
            </p:cNvGrpSpPr>
            <p:nvPr/>
          </p:nvGrpSpPr>
          <p:grpSpPr bwMode="auto">
            <a:xfrm>
              <a:off x="2279" y="680"/>
              <a:ext cx="225" cy="117"/>
              <a:chOff x="3092" y="612"/>
              <a:chExt cx="225" cy="117"/>
            </a:xfrm>
          </p:grpSpPr>
          <p:sp>
            <p:nvSpPr>
              <p:cNvPr id="33947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84" y="660"/>
                <a:ext cx="33" cy="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33948" name="WordArt 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92" y="612"/>
                <a:ext cx="150" cy="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1188" y="1052513"/>
            <a:ext cx="3600450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3798" name="Rectangle 17"/>
          <p:cNvSpPr>
            <a:spLocks noChangeArrowheads="1"/>
          </p:cNvSpPr>
          <p:nvPr/>
        </p:nvSpPr>
        <p:spPr bwMode="auto">
          <a:xfrm rot="-551472">
            <a:off x="4862513" y="1506538"/>
            <a:ext cx="3478212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3799" name="Group 18"/>
          <p:cNvGrpSpPr>
            <a:grpSpLocks/>
          </p:cNvGrpSpPr>
          <p:nvPr/>
        </p:nvGrpSpPr>
        <p:grpSpPr bwMode="auto">
          <a:xfrm>
            <a:off x="4806950" y="412750"/>
            <a:ext cx="3459163" cy="268288"/>
            <a:chOff x="3040" y="240"/>
            <a:chExt cx="2179" cy="169"/>
          </a:xfrm>
        </p:grpSpPr>
        <p:sp>
          <p:nvSpPr>
            <p:cNvPr id="33941" name="Rectangle 19"/>
            <p:cNvSpPr>
              <a:spLocks noChangeArrowheads="1"/>
            </p:cNvSpPr>
            <p:nvPr/>
          </p:nvSpPr>
          <p:spPr bwMode="auto">
            <a:xfrm>
              <a:off x="3040" y="240"/>
              <a:ext cx="2179" cy="16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942" name="Group 20"/>
            <p:cNvGrpSpPr>
              <a:grpSpLocks/>
            </p:cNvGrpSpPr>
            <p:nvPr/>
          </p:nvGrpSpPr>
          <p:grpSpPr bwMode="auto">
            <a:xfrm>
              <a:off x="3127" y="262"/>
              <a:ext cx="225" cy="117"/>
              <a:chOff x="3092" y="612"/>
              <a:chExt cx="225" cy="117"/>
            </a:xfrm>
          </p:grpSpPr>
          <p:sp>
            <p:nvSpPr>
              <p:cNvPr id="33943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84" y="660"/>
                <a:ext cx="33" cy="6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33944" name="WordArt 2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92" y="612"/>
                <a:ext cx="150" cy="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4779963" y="403225"/>
            <a:ext cx="3514725" cy="827088"/>
            <a:chOff x="3005" y="260"/>
            <a:chExt cx="2214" cy="509"/>
          </a:xfrm>
        </p:grpSpPr>
        <p:grpSp>
          <p:nvGrpSpPr>
            <p:cNvPr id="33936" name="Group 24"/>
            <p:cNvGrpSpPr>
              <a:grpSpLocks/>
            </p:cNvGrpSpPr>
            <p:nvPr/>
          </p:nvGrpSpPr>
          <p:grpSpPr bwMode="auto">
            <a:xfrm>
              <a:off x="3005" y="260"/>
              <a:ext cx="2214" cy="509"/>
              <a:chOff x="2992" y="1368"/>
              <a:chExt cx="2225" cy="497"/>
            </a:xfrm>
          </p:grpSpPr>
          <p:sp>
            <p:nvSpPr>
              <p:cNvPr id="33939" name="Rectangle 25"/>
              <p:cNvSpPr>
                <a:spLocks noChangeArrowheads="1"/>
              </p:cNvSpPr>
              <p:nvPr/>
            </p:nvSpPr>
            <p:spPr bwMode="auto">
              <a:xfrm>
                <a:off x="2992" y="1668"/>
                <a:ext cx="2225" cy="19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40" name="Rectangle 26"/>
              <p:cNvSpPr>
                <a:spLocks noChangeArrowheads="1"/>
              </p:cNvSpPr>
              <p:nvPr/>
            </p:nvSpPr>
            <p:spPr bwMode="auto">
              <a:xfrm>
                <a:off x="3003" y="1368"/>
                <a:ext cx="2203" cy="49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937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3284" y="660"/>
              <a:ext cx="50" cy="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393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092" y="612"/>
              <a:ext cx="150" cy="9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Comic Sans MS" panose="030F0902030302020204" pitchFamily="66" charset="0"/>
                </a:rPr>
                <a:t>M</a:t>
              </a:r>
            </a:p>
          </p:txBody>
        </p:sp>
      </p:grpSp>
      <p:grpSp>
        <p:nvGrpSpPr>
          <p:cNvPr id="33801" name="Group 29"/>
          <p:cNvGrpSpPr>
            <a:grpSpLocks/>
          </p:cNvGrpSpPr>
          <p:nvPr/>
        </p:nvGrpSpPr>
        <p:grpSpPr bwMode="auto">
          <a:xfrm>
            <a:off x="4140200" y="1490663"/>
            <a:ext cx="766763" cy="455612"/>
            <a:chOff x="2736" y="1028"/>
            <a:chExt cx="245" cy="152"/>
          </a:xfrm>
        </p:grpSpPr>
        <p:grpSp>
          <p:nvGrpSpPr>
            <p:cNvPr id="33932" name="Group 30"/>
            <p:cNvGrpSpPr>
              <a:grpSpLocks/>
            </p:cNvGrpSpPr>
            <p:nvPr/>
          </p:nvGrpSpPr>
          <p:grpSpPr bwMode="auto">
            <a:xfrm>
              <a:off x="2736" y="1036"/>
              <a:ext cx="179" cy="144"/>
              <a:chOff x="1488" y="2736"/>
              <a:chExt cx="480" cy="336"/>
            </a:xfrm>
          </p:grpSpPr>
          <p:sp>
            <p:nvSpPr>
              <p:cNvPr id="33934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872" y="2880"/>
                <a:ext cx="96" cy="19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3935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1488" y="2736"/>
                <a:ext cx="384" cy="28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37500"/>
                  </a:avLst>
                </a:prstTxWarp>
              </a:bodyPr>
              <a:lstStyle/>
              <a:p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33933" name="Freeform 33"/>
            <p:cNvSpPr>
              <a:spLocks/>
            </p:cNvSpPr>
            <p:nvPr/>
          </p:nvSpPr>
          <p:spPr bwMode="auto">
            <a:xfrm>
              <a:off x="2936" y="1028"/>
              <a:ext cx="45" cy="67"/>
            </a:xfrm>
            <a:custGeom>
              <a:avLst/>
              <a:gdLst>
                <a:gd name="T0" fmla="*/ 0 w 158"/>
                <a:gd name="T1" fmla="*/ 0 h 203"/>
                <a:gd name="T2" fmla="*/ 0 w 158"/>
                <a:gd name="T3" fmla="*/ 0 h 203"/>
                <a:gd name="T4" fmla="*/ 0 w 158"/>
                <a:gd name="T5" fmla="*/ 0 h 203"/>
                <a:gd name="T6" fmla="*/ 0 w 158"/>
                <a:gd name="T7" fmla="*/ 0 h 2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8" h="203">
                  <a:moveTo>
                    <a:pt x="57" y="0"/>
                  </a:moveTo>
                  <a:lnTo>
                    <a:pt x="158" y="45"/>
                  </a:lnTo>
                  <a:lnTo>
                    <a:pt x="0" y="20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716463" y="404813"/>
            <a:ext cx="3621087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rot="5400000" flipV="1">
            <a:off x="2385219" y="6276182"/>
            <a:ext cx="0" cy="54451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 rot="-5400000" flipH="1" flipV="1">
            <a:off x="6647657" y="6325393"/>
            <a:ext cx="0" cy="54451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05" name="Group 38"/>
          <p:cNvGrpSpPr>
            <a:grpSpLocks/>
          </p:cNvGrpSpPr>
          <p:nvPr/>
        </p:nvGrpSpPr>
        <p:grpSpPr bwMode="auto">
          <a:xfrm>
            <a:off x="701675" y="3398838"/>
            <a:ext cx="3582988" cy="3027362"/>
            <a:chOff x="442" y="2068"/>
            <a:chExt cx="2279" cy="1915"/>
          </a:xfrm>
        </p:grpSpPr>
        <p:sp>
          <p:nvSpPr>
            <p:cNvPr id="33917" name="Rectangle 39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18" name="Rectangle 40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19" name="Rectangle 41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20" name="Rectangle 42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921" name="Group 43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927" name="Rectangle 44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28" name="Rectangle 45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29" name="Rectangle 46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30" name="Rectangle 47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31" name="Rectangle 48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922" name="Rectangle 49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23" name="Rectangle 50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24" name="Rectangle 51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000000"/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25" name="Rectangle 52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26" name="Line 53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>
            <a:grpSpLocks/>
          </p:cNvGrpSpPr>
          <p:nvPr/>
        </p:nvGrpSpPr>
        <p:grpSpPr bwMode="auto">
          <a:xfrm>
            <a:off x="681038" y="3387725"/>
            <a:ext cx="3617912" cy="3040063"/>
            <a:chOff x="442" y="2068"/>
            <a:chExt cx="2279" cy="1915"/>
          </a:xfrm>
        </p:grpSpPr>
        <p:sp>
          <p:nvSpPr>
            <p:cNvPr id="33902" name="Rectangle 55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03" name="Rectangle 56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04" name="Rectangle 57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05" name="Rectangle 58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906" name="Group 59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912" name="Rectangle 60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13" name="Rectangle 61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14" name="Rectangle 62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15" name="Rectangle 63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16" name="Rectangle 64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907" name="Rectangle 65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08" name="Rectangle 66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09" name="Rectangle 67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10" name="Rectangle 68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911" name="Line 69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70"/>
          <p:cNvGrpSpPr>
            <a:grpSpLocks/>
          </p:cNvGrpSpPr>
          <p:nvPr/>
        </p:nvGrpSpPr>
        <p:grpSpPr bwMode="auto">
          <a:xfrm>
            <a:off x="701675" y="3386138"/>
            <a:ext cx="3617913" cy="3040062"/>
            <a:chOff x="442" y="2068"/>
            <a:chExt cx="2279" cy="1915"/>
          </a:xfrm>
        </p:grpSpPr>
        <p:sp>
          <p:nvSpPr>
            <p:cNvPr id="33887" name="Rectangle 71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88" name="Rectangle 72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89" name="Rectangle 73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90" name="Rectangle 74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891" name="Group 75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897" name="Rectangle 76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98" name="Rectangle 77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99" name="Rectangle 78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00" name="Rectangle 79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01" name="Rectangle 80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892" name="Rectangle 81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93" name="Rectangle 82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94" name="Rectangle 83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000000"/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95" name="Rectangle 84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96" name="Line 85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8" name="Group 86"/>
          <p:cNvGrpSpPr>
            <a:grpSpLocks/>
          </p:cNvGrpSpPr>
          <p:nvPr/>
        </p:nvGrpSpPr>
        <p:grpSpPr bwMode="auto">
          <a:xfrm>
            <a:off x="4835525" y="3389313"/>
            <a:ext cx="3582988" cy="3027362"/>
            <a:chOff x="442" y="2068"/>
            <a:chExt cx="2279" cy="1915"/>
          </a:xfrm>
        </p:grpSpPr>
        <p:sp>
          <p:nvSpPr>
            <p:cNvPr id="33872" name="Rectangle 87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73" name="Rectangle 88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74" name="Rectangle 89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75" name="Rectangle 90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876" name="Group 91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882" name="Rectangle 92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83" name="Rectangle 93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84" name="Rectangle 94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85" name="Rectangle 95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86" name="Rectangle 96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877" name="Rectangle 97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78" name="Rectangle 98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79" name="Rectangle 99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000000"/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80" name="Rectangle 100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81" name="Line 101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102"/>
          <p:cNvGrpSpPr>
            <a:grpSpLocks/>
          </p:cNvGrpSpPr>
          <p:nvPr/>
        </p:nvGrpSpPr>
        <p:grpSpPr bwMode="auto">
          <a:xfrm>
            <a:off x="4814888" y="3378200"/>
            <a:ext cx="3617912" cy="3040063"/>
            <a:chOff x="442" y="2068"/>
            <a:chExt cx="2279" cy="1915"/>
          </a:xfrm>
        </p:grpSpPr>
        <p:sp>
          <p:nvSpPr>
            <p:cNvPr id="33857" name="Rectangle 103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58" name="Rectangle 104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59" name="Rectangle 105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60" name="Rectangle 106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861" name="Group 107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867" name="Rectangle 108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68" name="Rectangle 109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69" name="Rectangle 110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70" name="Rectangle 111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71" name="Rectangle 112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solidFill>
                <a:srgbClr val="FF3300">
                  <a:alpha val="50195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862" name="Rectangle 113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63" name="Rectangle 114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64" name="Rectangle 115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65" name="Rectangle 116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66" name="Line 117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118"/>
          <p:cNvGrpSpPr>
            <a:grpSpLocks/>
          </p:cNvGrpSpPr>
          <p:nvPr/>
        </p:nvGrpSpPr>
        <p:grpSpPr bwMode="auto">
          <a:xfrm>
            <a:off x="4835525" y="3376613"/>
            <a:ext cx="3617913" cy="3040062"/>
            <a:chOff x="442" y="2068"/>
            <a:chExt cx="2279" cy="1915"/>
          </a:xfrm>
        </p:grpSpPr>
        <p:sp>
          <p:nvSpPr>
            <p:cNvPr id="33842" name="Rectangle 119"/>
            <p:cNvSpPr>
              <a:spLocks noChangeArrowheads="1"/>
            </p:cNvSpPr>
            <p:nvPr/>
          </p:nvSpPr>
          <p:spPr bwMode="auto">
            <a:xfrm>
              <a:off x="52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43" name="Rectangle 120"/>
            <p:cNvSpPr>
              <a:spLocks noChangeArrowheads="1"/>
            </p:cNvSpPr>
            <p:nvPr/>
          </p:nvSpPr>
          <p:spPr bwMode="auto">
            <a:xfrm>
              <a:off x="706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44" name="Rectangle 121"/>
            <p:cNvSpPr>
              <a:spLocks noChangeArrowheads="1"/>
            </p:cNvSpPr>
            <p:nvPr/>
          </p:nvSpPr>
          <p:spPr bwMode="auto">
            <a:xfrm>
              <a:off x="890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45" name="Rectangle 122"/>
            <p:cNvSpPr>
              <a:spLocks noChangeArrowheads="1"/>
            </p:cNvSpPr>
            <p:nvPr/>
          </p:nvSpPr>
          <p:spPr bwMode="auto">
            <a:xfrm>
              <a:off x="1073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846" name="Group 123"/>
            <p:cNvGrpSpPr>
              <a:grpSpLocks/>
            </p:cNvGrpSpPr>
            <p:nvPr/>
          </p:nvGrpSpPr>
          <p:grpSpPr bwMode="auto">
            <a:xfrm>
              <a:off x="1256" y="2068"/>
              <a:ext cx="915" cy="1915"/>
              <a:chOff x="2064" y="720"/>
              <a:chExt cx="2400" cy="960"/>
            </a:xfrm>
          </p:grpSpPr>
          <p:sp>
            <p:nvSpPr>
              <p:cNvPr id="33852" name="Rectangle 124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53" name="Rectangle 125"/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54" name="Rectangle 126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55" name="Rectangle 127"/>
              <p:cNvSpPr>
                <a:spLocks noChangeArrowheads="1"/>
              </p:cNvSpPr>
              <p:nvPr/>
            </p:nvSpPr>
            <p:spPr bwMode="auto">
              <a:xfrm>
                <a:off x="350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56" name="Rectangle 128"/>
              <p:cNvSpPr>
                <a:spLocks noChangeArrowheads="1"/>
              </p:cNvSpPr>
              <p:nvPr/>
            </p:nvSpPr>
            <p:spPr bwMode="auto">
              <a:xfrm>
                <a:off x="3984" y="720"/>
                <a:ext cx="480" cy="960"/>
              </a:xfrm>
              <a:prstGeom prst="rect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0000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3847" name="Rectangle 129"/>
            <p:cNvSpPr>
              <a:spLocks noChangeArrowheads="1"/>
            </p:cNvSpPr>
            <p:nvPr/>
          </p:nvSpPr>
          <p:spPr bwMode="auto">
            <a:xfrm>
              <a:off x="2171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48" name="Rectangle 130"/>
            <p:cNvSpPr>
              <a:spLocks noChangeArrowheads="1"/>
            </p:cNvSpPr>
            <p:nvPr/>
          </p:nvSpPr>
          <p:spPr bwMode="auto">
            <a:xfrm>
              <a:off x="2354" y="2068"/>
              <a:ext cx="183" cy="1915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49" name="Rectangle 131"/>
            <p:cNvSpPr>
              <a:spLocks noChangeArrowheads="1"/>
            </p:cNvSpPr>
            <p:nvPr/>
          </p:nvSpPr>
          <p:spPr bwMode="auto">
            <a:xfrm>
              <a:off x="2537" y="2068"/>
              <a:ext cx="184" cy="191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000000"/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50" name="Rectangle 132"/>
            <p:cNvSpPr>
              <a:spLocks noChangeArrowheads="1"/>
            </p:cNvSpPr>
            <p:nvPr/>
          </p:nvSpPr>
          <p:spPr bwMode="auto">
            <a:xfrm>
              <a:off x="442" y="2068"/>
              <a:ext cx="102" cy="191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51" name="Line 133"/>
            <p:cNvSpPr>
              <a:spLocks noChangeShapeType="1"/>
            </p:cNvSpPr>
            <p:nvPr/>
          </p:nvSpPr>
          <p:spPr bwMode="auto">
            <a:xfrm>
              <a:off x="442" y="2068"/>
              <a:ext cx="0" cy="19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145"/>
          <p:cNvGrpSpPr>
            <a:grpSpLocks/>
          </p:cNvGrpSpPr>
          <p:nvPr/>
        </p:nvGrpSpPr>
        <p:grpSpPr bwMode="auto">
          <a:xfrm>
            <a:off x="468313" y="2308225"/>
            <a:ext cx="8380412" cy="1028700"/>
            <a:chOff x="255" y="1290"/>
            <a:chExt cx="5279" cy="648"/>
          </a:xfrm>
        </p:grpSpPr>
        <p:grpSp>
          <p:nvGrpSpPr>
            <p:cNvPr id="33829" name="Group 146"/>
            <p:cNvGrpSpPr>
              <a:grpSpLocks/>
            </p:cNvGrpSpPr>
            <p:nvPr/>
          </p:nvGrpSpPr>
          <p:grpSpPr bwMode="auto">
            <a:xfrm>
              <a:off x="496" y="1379"/>
              <a:ext cx="4731" cy="485"/>
              <a:chOff x="489" y="1634"/>
              <a:chExt cx="4731" cy="485"/>
            </a:xfrm>
          </p:grpSpPr>
          <p:sp>
            <p:nvSpPr>
              <p:cNvPr id="33833" name="Rectangle 147"/>
              <p:cNvSpPr>
                <a:spLocks noChangeArrowheads="1"/>
              </p:cNvSpPr>
              <p:nvPr/>
            </p:nvSpPr>
            <p:spPr bwMode="auto">
              <a:xfrm>
                <a:off x="489" y="1634"/>
                <a:ext cx="4731" cy="485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FF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834" name="Group 148"/>
              <p:cNvGrpSpPr>
                <a:grpSpLocks/>
              </p:cNvGrpSpPr>
              <p:nvPr/>
            </p:nvGrpSpPr>
            <p:grpSpPr bwMode="auto">
              <a:xfrm>
                <a:off x="598" y="1755"/>
                <a:ext cx="293" cy="272"/>
                <a:chOff x="585" y="1481"/>
                <a:chExt cx="270" cy="201"/>
              </a:xfrm>
            </p:grpSpPr>
            <p:sp>
              <p:nvSpPr>
                <p:cNvPr id="33840" name="WordArt 14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81" y="1591"/>
                  <a:ext cx="74" cy="8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3841" name="WordArt 15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85" y="1481"/>
                  <a:ext cx="153" cy="20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  <p:grpSp>
            <p:nvGrpSpPr>
              <p:cNvPr id="33835" name="Group 151"/>
              <p:cNvGrpSpPr>
                <a:grpSpLocks/>
              </p:cNvGrpSpPr>
              <p:nvPr/>
            </p:nvGrpSpPr>
            <p:grpSpPr bwMode="auto">
              <a:xfrm>
                <a:off x="1225" y="1747"/>
                <a:ext cx="279" cy="272"/>
                <a:chOff x="906" y="1239"/>
                <a:chExt cx="258" cy="235"/>
              </a:xfrm>
            </p:grpSpPr>
            <p:sp>
              <p:nvSpPr>
                <p:cNvPr id="33837" name="WordArt 15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906" y="1239"/>
                  <a:ext cx="153" cy="23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  <p:sp>
              <p:nvSpPr>
                <p:cNvPr id="33838" name="WordArt 15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1109" y="1347"/>
                  <a:ext cx="55" cy="11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2</a:t>
                  </a:r>
                </a:p>
              </p:txBody>
            </p:sp>
            <p:sp>
              <p:nvSpPr>
                <p:cNvPr id="33839" name="Freeform 154"/>
                <p:cNvSpPr>
                  <a:spLocks/>
                </p:cNvSpPr>
                <p:nvPr/>
              </p:nvSpPr>
              <p:spPr bwMode="auto">
                <a:xfrm>
                  <a:off x="1101" y="1241"/>
                  <a:ext cx="37" cy="60"/>
                </a:xfrm>
                <a:custGeom>
                  <a:avLst/>
                  <a:gdLst>
                    <a:gd name="T0" fmla="*/ 0 w 158"/>
                    <a:gd name="T1" fmla="*/ 0 h 203"/>
                    <a:gd name="T2" fmla="*/ 0 w 158"/>
                    <a:gd name="T3" fmla="*/ 0 h 203"/>
                    <a:gd name="T4" fmla="*/ 0 w 158"/>
                    <a:gd name="T5" fmla="*/ 0 h 203"/>
                    <a:gd name="T6" fmla="*/ 0 w 158"/>
                    <a:gd name="T7" fmla="*/ 0 h 20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58" h="203">
                      <a:moveTo>
                        <a:pt x="57" y="0"/>
                      </a:moveTo>
                      <a:lnTo>
                        <a:pt x="158" y="45"/>
                      </a:lnTo>
                      <a:lnTo>
                        <a:pt x="0" y="203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36" name="WordArt 1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922" y="1724"/>
                <a:ext cx="4166" cy="30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zh-CN" altLang="en-US" sz="1800" kern="10"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      之间的平行空气膜产生的等倾干涉条纹</a:t>
                </a:r>
                <a:endParaRPr lang="en-US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33830" name="Rectangle 156"/>
            <p:cNvSpPr>
              <a:spLocks noChangeArrowheads="1"/>
            </p:cNvSpPr>
            <p:nvPr/>
          </p:nvSpPr>
          <p:spPr bwMode="auto">
            <a:xfrm>
              <a:off x="255" y="1290"/>
              <a:ext cx="5279" cy="64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31" name="Rectangle 157"/>
            <p:cNvSpPr>
              <a:spLocks noChangeArrowheads="1"/>
            </p:cNvSpPr>
            <p:nvPr/>
          </p:nvSpPr>
          <p:spPr bwMode="auto">
            <a:xfrm>
              <a:off x="385" y="1402"/>
              <a:ext cx="4339" cy="327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若</a:t>
              </a:r>
              <a:r>
                <a:rPr lang="en-US" altLang="zh-CN" sz="2800">
                  <a:latin typeface="Times New Roman" panose="02020603050405020304" pitchFamily="18" charset="0"/>
                </a:rPr>
                <a:t>M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 sz="2800">
                  <a:latin typeface="Times New Roman" panose="02020603050405020304" pitchFamily="18" charset="0"/>
                </a:rPr>
                <a:t>平移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，条纹右移</a:t>
              </a:r>
              <a:r>
                <a:rPr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或左移</a:t>
              </a:r>
              <a:r>
                <a:rPr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zh-CN" altLang="en-US" sz="2800">
                  <a:latin typeface="Times New Roman" panose="02020603050405020304" pitchFamily="18" charset="0"/>
                  <a:sym typeface="Symbol" panose="05050102010706020507" pitchFamily="18" charset="2"/>
                </a:rPr>
                <a:t>级，则：</a:t>
              </a:r>
            </a:p>
          </p:txBody>
        </p:sp>
        <p:graphicFrame>
          <p:nvGraphicFramePr>
            <p:cNvPr id="33832" name="Object 158"/>
            <p:cNvGraphicFramePr>
              <a:graphicFrameLocks noChangeAspect="1"/>
            </p:cNvGraphicFramePr>
            <p:nvPr/>
          </p:nvGraphicFramePr>
          <p:xfrm>
            <a:off x="4649" y="1344"/>
            <a:ext cx="84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5" name="公式" r:id="rId3" imgW="523788" imgH="257310" progId="Equation.3">
                    <p:embed/>
                  </p:oleObj>
                </mc:Choice>
                <mc:Fallback>
                  <p:oleObj name="公式" r:id="rId3" imgW="523788" imgH="25731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1344"/>
                          <a:ext cx="840" cy="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76200" cmpd="tri">
                              <a:solidFill>
                                <a:srgbClr val="3333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8" name="Group 159"/>
          <p:cNvGrpSpPr>
            <a:grpSpLocks/>
          </p:cNvGrpSpPr>
          <p:nvPr/>
        </p:nvGrpSpPr>
        <p:grpSpPr bwMode="auto">
          <a:xfrm>
            <a:off x="539750" y="404813"/>
            <a:ext cx="7807325" cy="1068387"/>
            <a:chOff x="431" y="436"/>
            <a:chExt cx="4828" cy="628"/>
          </a:xfrm>
        </p:grpSpPr>
        <p:grpSp>
          <p:nvGrpSpPr>
            <p:cNvPr id="33815" name="Group 160"/>
            <p:cNvGrpSpPr>
              <a:grpSpLocks/>
            </p:cNvGrpSpPr>
            <p:nvPr/>
          </p:nvGrpSpPr>
          <p:grpSpPr bwMode="auto">
            <a:xfrm>
              <a:off x="466" y="680"/>
              <a:ext cx="2179" cy="169"/>
              <a:chOff x="438" y="652"/>
              <a:chExt cx="2179" cy="169"/>
            </a:xfrm>
          </p:grpSpPr>
          <p:sp>
            <p:nvSpPr>
              <p:cNvPr id="33825" name="Rectangle 161"/>
              <p:cNvSpPr>
                <a:spLocks noChangeArrowheads="1"/>
              </p:cNvSpPr>
              <p:nvPr/>
            </p:nvSpPr>
            <p:spPr bwMode="auto">
              <a:xfrm>
                <a:off x="438" y="652"/>
                <a:ext cx="2179" cy="16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826" name="Group 162"/>
              <p:cNvGrpSpPr>
                <a:grpSpLocks/>
              </p:cNvGrpSpPr>
              <p:nvPr/>
            </p:nvGrpSpPr>
            <p:grpSpPr bwMode="auto">
              <a:xfrm>
                <a:off x="2279" y="680"/>
                <a:ext cx="225" cy="117"/>
                <a:chOff x="3092" y="612"/>
                <a:chExt cx="225" cy="117"/>
              </a:xfrm>
            </p:grpSpPr>
            <p:sp>
              <p:nvSpPr>
                <p:cNvPr id="33827" name="WordArt 16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284" y="660"/>
                  <a:ext cx="33" cy="6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33828" name="WordArt 16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092" y="612"/>
                  <a:ext cx="150" cy="97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r>
                    <a:rPr lang="en-US" sz="3600" kern="10">
                      <a:ln w="9525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tx1"/>
                      </a:solidFill>
                      <a:latin typeface="Comic Sans MS" panose="030F0902030302020204" pitchFamily="66" charset="0"/>
                    </a:rPr>
                    <a:t>M</a:t>
                  </a:r>
                </a:p>
              </p:txBody>
            </p:sp>
          </p:grpSp>
        </p:grpSp>
        <p:sp>
          <p:nvSpPr>
            <p:cNvPr id="33816" name="Rectangle 165"/>
            <p:cNvSpPr>
              <a:spLocks noChangeArrowheads="1"/>
            </p:cNvSpPr>
            <p:nvPr/>
          </p:nvSpPr>
          <p:spPr bwMode="auto">
            <a:xfrm>
              <a:off x="462" y="668"/>
              <a:ext cx="2248" cy="2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17" name="Line 166"/>
            <p:cNvSpPr>
              <a:spLocks noChangeShapeType="1"/>
            </p:cNvSpPr>
            <p:nvPr/>
          </p:nvSpPr>
          <p:spPr bwMode="auto">
            <a:xfrm>
              <a:off x="2689" y="584"/>
              <a:ext cx="28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8" name="Line 167"/>
            <p:cNvSpPr>
              <a:spLocks noChangeShapeType="1"/>
            </p:cNvSpPr>
            <p:nvPr/>
          </p:nvSpPr>
          <p:spPr bwMode="auto">
            <a:xfrm>
              <a:off x="2695" y="918"/>
              <a:ext cx="28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9" name="Line 168"/>
            <p:cNvSpPr>
              <a:spLocks noChangeShapeType="1"/>
            </p:cNvSpPr>
            <p:nvPr/>
          </p:nvSpPr>
          <p:spPr bwMode="auto">
            <a:xfrm>
              <a:off x="2825" y="436"/>
              <a:ext cx="0" cy="1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0" name="Line 169"/>
            <p:cNvSpPr>
              <a:spLocks noChangeShapeType="1"/>
            </p:cNvSpPr>
            <p:nvPr/>
          </p:nvSpPr>
          <p:spPr bwMode="auto">
            <a:xfrm>
              <a:off x="2831" y="916"/>
              <a:ext cx="0" cy="1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1" name="Line 170"/>
            <p:cNvSpPr>
              <a:spLocks noChangeShapeType="1"/>
            </p:cNvSpPr>
            <p:nvPr/>
          </p:nvSpPr>
          <p:spPr bwMode="auto">
            <a:xfrm>
              <a:off x="431" y="922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2" name="Rectangle 171"/>
            <p:cNvSpPr>
              <a:spLocks noChangeArrowheads="1"/>
            </p:cNvSpPr>
            <p:nvPr/>
          </p:nvSpPr>
          <p:spPr bwMode="auto">
            <a:xfrm>
              <a:off x="3039" y="471"/>
              <a:ext cx="2191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33823" name="Line 172"/>
            <p:cNvSpPr>
              <a:spLocks noChangeShapeType="1"/>
            </p:cNvSpPr>
            <p:nvPr/>
          </p:nvSpPr>
          <p:spPr bwMode="auto">
            <a:xfrm>
              <a:off x="3012" y="579"/>
              <a:ext cx="224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3824" name="Object 173"/>
            <p:cNvGraphicFramePr>
              <a:graphicFrameLocks noChangeAspect="1"/>
            </p:cNvGraphicFramePr>
            <p:nvPr/>
          </p:nvGraphicFramePr>
          <p:xfrm>
            <a:off x="2653" y="618"/>
            <a:ext cx="3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6" name="公式" r:id="rId5" imgW="85632" imgH="28620" progId="Equation.3">
                    <p:embed/>
                  </p:oleObj>
                </mc:Choice>
                <mc:Fallback>
                  <p:oleObj name="公式" r:id="rId5" imgW="85632" imgH="28620" progId="Equation.3">
                    <p:embed/>
                    <p:pic>
                      <p:nvPicPr>
                        <p:cNvPr id="0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618"/>
                          <a:ext cx="3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" name="Line 174"/>
          <p:cNvSpPr>
            <a:spLocks noChangeShapeType="1"/>
          </p:cNvSpPr>
          <p:nvPr/>
        </p:nvSpPr>
        <p:spPr bwMode="auto">
          <a:xfrm flipV="1">
            <a:off x="2303463" y="671513"/>
            <a:ext cx="0" cy="54451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Line 35"/>
          <p:cNvSpPr>
            <a:spLocks noChangeShapeType="1"/>
          </p:cNvSpPr>
          <p:nvPr/>
        </p:nvSpPr>
        <p:spPr bwMode="auto">
          <a:xfrm>
            <a:off x="6403975" y="674688"/>
            <a:ext cx="0" cy="54451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  <p:bldP spid="36" grpId="0" animBg="1"/>
      <p:bldP spid="37" grpId="0" animBg="1"/>
      <p:bldP spid="163" grpId="0" animBg="1"/>
      <p:bldP spid="1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325px-Michelson_Interfer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41325"/>
            <a:ext cx="3240087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1079500" y="2060575"/>
            <a:ext cx="1117600" cy="183673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368425" y="1052513"/>
            <a:ext cx="1439863" cy="863600"/>
            <a:chOff x="862" y="663"/>
            <a:chExt cx="907" cy="544"/>
          </a:xfrm>
        </p:grpSpPr>
        <p:sp>
          <p:nvSpPr>
            <p:cNvPr id="34832" name="Line 6"/>
            <p:cNvSpPr>
              <a:spLocks noChangeShapeType="1"/>
            </p:cNvSpPr>
            <p:nvPr/>
          </p:nvSpPr>
          <p:spPr bwMode="auto">
            <a:xfrm flipV="1">
              <a:off x="1474" y="663"/>
              <a:ext cx="295" cy="49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Line 7"/>
            <p:cNvSpPr>
              <a:spLocks noChangeShapeType="1"/>
            </p:cNvSpPr>
            <p:nvPr/>
          </p:nvSpPr>
          <p:spPr bwMode="auto">
            <a:xfrm rot="5400000" flipV="1">
              <a:off x="961" y="813"/>
              <a:ext cx="295" cy="49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36" name="Line 8"/>
          <p:cNvSpPr>
            <a:spLocks noChangeShapeType="1"/>
          </p:cNvSpPr>
          <p:nvPr/>
        </p:nvSpPr>
        <p:spPr bwMode="auto">
          <a:xfrm flipV="1">
            <a:off x="2447925" y="1233488"/>
            <a:ext cx="468313" cy="7842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 rot="5400000" flipV="1">
            <a:off x="1453357" y="1434306"/>
            <a:ext cx="468312" cy="7842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 rot="5400000" flipV="1">
            <a:off x="2713832" y="2155031"/>
            <a:ext cx="468312" cy="7842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 rot="5400000" flipV="1">
            <a:off x="2785269" y="2010569"/>
            <a:ext cx="468313" cy="7842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3742" name="Picture 14" descr="220px-Interferenz-michel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781300"/>
            <a:ext cx="16922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4" name="Picture 16" descr="300px-Albert_Abraham_Michelso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188913"/>
            <a:ext cx="22574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111875" y="3536950"/>
            <a:ext cx="2816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Albert A.</a:t>
            </a:r>
            <a:r>
              <a:rPr lang="zh-CN" altLang="en-US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</a:rPr>
              <a:t>Michelson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6642100" y="3968750"/>
            <a:ext cx="1709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1852</a:t>
            </a:r>
            <a:r>
              <a:rPr lang="zh-CN" altLang="en-US" sz="2400">
                <a:latin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</a:rPr>
              <a:t>1931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5795963" y="4400550"/>
            <a:ext cx="334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波兰裔美国藉物理学家</a:t>
            </a:r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252413" y="5041900"/>
            <a:ext cx="87487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1907</a:t>
            </a:r>
            <a:r>
              <a:rPr lang="zh-CN" altLang="en-US" sz="2400">
                <a:latin typeface="Times New Roman" panose="02020603050405020304" pitchFamily="18" charset="0"/>
              </a:rPr>
              <a:t>年，迈克耳孙因为“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发明光学干涉仪并使用其进行光谱学和基本度量学研究</a:t>
            </a:r>
            <a:r>
              <a:rPr lang="zh-CN" altLang="en-US" sz="2400">
                <a:latin typeface="Times New Roman" panose="02020603050405020304" pitchFamily="18" charset="0"/>
              </a:rPr>
              <a:t>”（</a:t>
            </a:r>
            <a:r>
              <a:rPr lang="en-US" altLang="zh-CN" sz="2400">
                <a:latin typeface="Times New Roman" panose="02020603050405020304" pitchFamily="18" charset="0"/>
              </a:rPr>
              <a:t>for his optical precision instruments and the spectroscopic and metrological investigations carried out with their aid</a:t>
            </a:r>
            <a:r>
              <a:rPr lang="zh-CN" altLang="en-US" sz="2400">
                <a:latin typeface="Times New Roman" panose="02020603050405020304" pitchFamily="18" charset="0"/>
              </a:rPr>
              <a:t>）而成为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美国第一个诺贝尔物理学奖</a:t>
            </a:r>
            <a:r>
              <a:rPr lang="zh-CN" altLang="en-US" sz="2400">
                <a:latin typeface="Times New Roman" panose="02020603050405020304" pitchFamily="18" charset="0"/>
              </a:rPr>
              <a:t>获得者。 </a:t>
            </a:r>
          </a:p>
        </p:txBody>
      </p:sp>
      <p:sp>
        <p:nvSpPr>
          <p:cNvPr id="34831" name="Text Box 67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16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7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  <p:bldP spid="73736" grpId="0" animBg="1"/>
      <p:bldP spid="73739" grpId="0" animBg="1"/>
      <p:bldP spid="73740" grpId="0" animBg="1"/>
      <p:bldP spid="73741" grpId="0" animBg="1"/>
      <p:bldP spid="73745" grpId="0"/>
      <p:bldP spid="73746" grpId="0"/>
      <p:bldP spid="73747" grpId="0"/>
      <p:bldP spid="737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0" name="AutoShape 64"/>
          <p:cNvSpPr>
            <a:spLocks noChangeArrowheads="1"/>
          </p:cNvSpPr>
          <p:nvPr/>
        </p:nvSpPr>
        <p:spPr bwMode="auto">
          <a:xfrm>
            <a:off x="576263" y="4257675"/>
            <a:ext cx="1547812" cy="86360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227013" y="2205038"/>
            <a:ext cx="1204912" cy="5191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注意：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628650" y="283845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公式中各量的意义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628650" y="3357563"/>
            <a:ext cx="4537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2º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能否取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？     	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719138" y="4997450"/>
            <a:ext cx="4968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公式的适用条件：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1484313" y="5441950"/>
            <a:ext cx="4464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&gt;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>
                <a:latin typeface="Times New Roman" panose="02020603050405020304" pitchFamily="18" charset="0"/>
              </a:rPr>
              <a:t>,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 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1476375" y="6021388"/>
            <a:ext cx="403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&lt;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>
                <a:latin typeface="Times New Roman" panose="02020603050405020304" pitchFamily="18" charset="0"/>
              </a:rPr>
              <a:t>，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>
                <a:latin typeface="Times New Roman" panose="02020603050405020304" pitchFamily="18" charset="0"/>
              </a:rPr>
              <a:t>&gt; 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5003800" y="6092825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不加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  <a:r>
              <a:rPr kumimoji="1" lang="en-US" altLang="zh-CN" sz="2800">
                <a:latin typeface="Times New Roman" panose="02020603050405020304" pitchFamily="18" charset="0"/>
              </a:rPr>
              <a:t> !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592138" y="1628775"/>
            <a:ext cx="7878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显然，薄膜表面出现明暗相间的干涉条纹</a:t>
            </a: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792163" y="4386263"/>
            <a:ext cx="1333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讨论：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1295400" y="3862388"/>
            <a:ext cx="320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公式中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无“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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”号</a:t>
            </a:r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4940300" y="5499100"/>
            <a:ext cx="197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要加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/2!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593" name="AutoShape 57"/>
          <p:cNvSpPr>
            <a:spLocks/>
          </p:cNvSpPr>
          <p:nvPr/>
        </p:nvSpPr>
        <p:spPr bwMode="auto">
          <a:xfrm>
            <a:off x="3814763" y="585788"/>
            <a:ext cx="288925" cy="719137"/>
          </a:xfrm>
          <a:prstGeom prst="leftBrace">
            <a:avLst>
              <a:gd name="adj1" fmla="val 2074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65594" name="Object 58"/>
          <p:cNvGraphicFramePr>
            <a:graphicFrameLocks noChangeAspect="1"/>
          </p:cNvGraphicFramePr>
          <p:nvPr/>
        </p:nvGraphicFramePr>
        <p:xfrm>
          <a:off x="4125913" y="971550"/>
          <a:ext cx="12001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Equation" r:id="rId3" imgW="1371600" imgH="673100" progId="Equation.DSMT4">
                  <p:embed/>
                </p:oleObj>
              </mc:Choice>
              <mc:Fallback>
                <p:oleObj name="Equation" r:id="rId3" imgW="1371600" imgH="6731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913" y="971550"/>
                        <a:ext cx="120015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95" name="Object 59"/>
          <p:cNvGraphicFramePr>
            <a:graphicFrameLocks noChangeAspect="1"/>
          </p:cNvGraphicFramePr>
          <p:nvPr/>
        </p:nvGraphicFramePr>
        <p:xfrm>
          <a:off x="4248150" y="512763"/>
          <a:ext cx="5048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Equation" r:id="rId5" imgW="457002" imgH="317362" progId="Equation.DSMT4">
                  <p:embed/>
                </p:oleObj>
              </mc:Choice>
              <mc:Fallback>
                <p:oleObj name="Equation" r:id="rId5" imgW="457002" imgH="317362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512763"/>
                        <a:ext cx="5048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96" name="Object 60"/>
          <p:cNvGraphicFramePr>
            <a:graphicFrameLocks noChangeAspect="1"/>
          </p:cNvGraphicFramePr>
          <p:nvPr/>
        </p:nvGraphicFramePr>
        <p:xfrm>
          <a:off x="5581650" y="550863"/>
          <a:ext cx="16922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7" imgW="1459866" imgH="393529" progId="Equation.DSMT4">
                  <p:embed/>
                </p:oleObj>
              </mc:Choice>
              <mc:Fallback>
                <p:oleObj name="Equation" r:id="rId7" imgW="1459866" imgH="393529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550863"/>
                        <a:ext cx="16922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7419975" y="1127125"/>
            <a:ext cx="839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min</a:t>
            </a:r>
            <a:endParaRPr lang="en-US" altLang="zh-CN" sz="2400" b="0">
              <a:solidFill>
                <a:srgbClr val="0000CC"/>
              </a:solidFill>
            </a:endParaRPr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7397750" y="514350"/>
            <a:ext cx="1008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endParaRPr lang="en-US" altLang="zh-CN" sz="2400" b="0">
              <a:solidFill>
                <a:srgbClr val="FF0000"/>
              </a:solidFill>
            </a:endParaRPr>
          </a:p>
        </p:txBody>
      </p:sp>
      <p:graphicFrame>
        <p:nvGraphicFramePr>
          <p:cNvPr id="65599" name="Object 63"/>
          <p:cNvGraphicFramePr>
            <a:graphicFrameLocks noChangeAspect="1"/>
          </p:cNvGraphicFramePr>
          <p:nvPr/>
        </p:nvGraphicFramePr>
        <p:xfrm>
          <a:off x="5616575" y="1144588"/>
          <a:ext cx="169386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9" imgW="1459866" imgH="393529" progId="Equation.DSMT4">
                  <p:embed/>
                </p:oleObj>
              </mc:Choice>
              <mc:Fallback>
                <p:oleObj name="Equation" r:id="rId9" imgW="1459866" imgH="393529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144588"/>
                        <a:ext cx="1693863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5" name="Text Box 65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22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59" name="Object 59"/>
          <p:cNvGraphicFramePr>
            <a:graphicFrameLocks noChangeAspect="1"/>
          </p:cNvGraphicFramePr>
          <p:nvPr/>
        </p:nvGraphicFramePr>
        <p:xfrm>
          <a:off x="195263" y="546100"/>
          <a:ext cx="354806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Equation" r:id="rId11" imgW="3213100" imgH="673100" progId="Equation.DSMT4">
                  <p:embed/>
                </p:oleObj>
              </mc:Choice>
              <mc:Fallback>
                <p:oleObj name="Equation" r:id="rId11" imgW="3213100" imgH="6731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546100"/>
                        <a:ext cx="354806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481388" y="2032000"/>
            <a:ext cx="5508625" cy="3843338"/>
            <a:chOff x="3481388" y="2031999"/>
            <a:chExt cx="5508625" cy="3843339"/>
          </a:xfrm>
        </p:grpSpPr>
        <p:sp>
          <p:nvSpPr>
            <p:cNvPr id="6171" name="Rectangle 57"/>
            <p:cNvSpPr>
              <a:spLocks noChangeArrowheads="1"/>
            </p:cNvSpPr>
            <p:nvPr/>
          </p:nvSpPr>
          <p:spPr bwMode="auto">
            <a:xfrm>
              <a:off x="4646613" y="4167188"/>
              <a:ext cx="4164013" cy="10668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72" name="Oval 3"/>
            <p:cNvSpPr>
              <a:spLocks noChangeArrowheads="1"/>
            </p:cNvSpPr>
            <p:nvPr/>
          </p:nvSpPr>
          <p:spPr bwMode="auto">
            <a:xfrm>
              <a:off x="3481388" y="2628899"/>
              <a:ext cx="15367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73" name="Line 4"/>
            <p:cNvSpPr>
              <a:spLocks noChangeShapeType="1"/>
            </p:cNvSpPr>
            <p:nvPr/>
          </p:nvSpPr>
          <p:spPr bwMode="auto">
            <a:xfrm>
              <a:off x="4130676" y="2773362"/>
              <a:ext cx="1430337" cy="13938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" name="Line 5"/>
            <p:cNvSpPr>
              <a:spLocks noChangeShapeType="1"/>
            </p:cNvSpPr>
            <p:nvPr/>
          </p:nvSpPr>
          <p:spPr bwMode="auto">
            <a:xfrm flipV="1">
              <a:off x="5561013" y="2490787"/>
              <a:ext cx="1676400" cy="167640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3" name="Line 6"/>
            <p:cNvSpPr>
              <a:spLocks noChangeShapeType="1"/>
            </p:cNvSpPr>
            <p:nvPr/>
          </p:nvSpPr>
          <p:spPr bwMode="auto">
            <a:xfrm>
              <a:off x="6578600" y="2557462"/>
              <a:ext cx="2133600" cy="1587"/>
            </a:xfrm>
            <a:prstGeom prst="lin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76" name="Line 7"/>
            <p:cNvSpPr>
              <a:spLocks noChangeShapeType="1"/>
            </p:cNvSpPr>
            <p:nvPr/>
          </p:nvSpPr>
          <p:spPr bwMode="auto">
            <a:xfrm>
              <a:off x="7442201" y="2052637"/>
              <a:ext cx="1295400" cy="1587"/>
            </a:xfrm>
            <a:prstGeom prst="line">
              <a:avLst/>
            </a:prstGeom>
            <a:noFill/>
            <a:ln w="57150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77" name="Group 8"/>
            <p:cNvGrpSpPr>
              <a:grpSpLocks/>
            </p:cNvGrpSpPr>
            <p:nvPr/>
          </p:nvGrpSpPr>
          <p:grpSpPr bwMode="auto">
            <a:xfrm>
              <a:off x="7154863" y="2031999"/>
              <a:ext cx="990600" cy="509588"/>
              <a:chOff x="4656" y="144"/>
              <a:chExt cx="624" cy="432"/>
            </a:xfrm>
          </p:grpSpPr>
          <p:sp>
            <p:nvSpPr>
              <p:cNvPr id="6204" name="Line 9"/>
              <p:cNvSpPr>
                <a:spLocks noChangeShapeType="1"/>
              </p:cNvSpPr>
              <p:nvPr/>
            </p:nvSpPr>
            <p:spPr bwMode="auto">
              <a:xfrm flipV="1">
                <a:off x="4656" y="144"/>
                <a:ext cx="624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5" name="Line 10"/>
              <p:cNvSpPr>
                <a:spLocks noChangeShapeType="1"/>
              </p:cNvSpPr>
              <p:nvPr/>
            </p:nvSpPr>
            <p:spPr bwMode="auto">
              <a:xfrm flipV="1">
                <a:off x="5280" y="14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5" name="Line 12"/>
            <p:cNvSpPr>
              <a:spLocks noChangeShapeType="1"/>
            </p:cNvSpPr>
            <p:nvPr/>
          </p:nvSpPr>
          <p:spPr bwMode="auto">
            <a:xfrm flipH="1" flipV="1">
              <a:off x="6094413" y="3709987"/>
              <a:ext cx="457200" cy="457200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79" name="Arc 15"/>
            <p:cNvSpPr>
              <a:spLocks/>
            </p:cNvSpPr>
            <p:nvPr/>
          </p:nvSpPr>
          <p:spPr bwMode="auto">
            <a:xfrm>
              <a:off x="5332413" y="3786187"/>
              <a:ext cx="533400" cy="152400"/>
            </a:xfrm>
            <a:custGeom>
              <a:avLst/>
              <a:gdLst>
                <a:gd name="T0" fmla="*/ 0 w 21511"/>
                <a:gd name="T1" fmla="*/ 2147483646 h 17905"/>
                <a:gd name="T2" fmla="*/ 2147483646 w 21511"/>
                <a:gd name="T3" fmla="*/ 0 h 17905"/>
                <a:gd name="T4" fmla="*/ 2147483646 w 21511"/>
                <a:gd name="T5" fmla="*/ 2147483646 h 17905"/>
                <a:gd name="T6" fmla="*/ 0 60000 65536"/>
                <a:gd name="T7" fmla="*/ 0 60000 65536"/>
                <a:gd name="T8" fmla="*/ 0 60000 65536"/>
                <a:gd name="T9" fmla="*/ 0 w 21511"/>
                <a:gd name="T10" fmla="*/ 0 h 17905"/>
                <a:gd name="T11" fmla="*/ 21511 w 21511"/>
                <a:gd name="T12" fmla="*/ 17905 h 179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11" h="17905" fill="none" extrusionOk="0">
                  <a:moveTo>
                    <a:pt x="-1" y="15948"/>
                  </a:moveTo>
                  <a:cubicBezTo>
                    <a:pt x="587" y="9485"/>
                    <a:pt x="4049" y="3629"/>
                    <a:pt x="9429" y="-1"/>
                  </a:cubicBezTo>
                </a:path>
                <a:path w="21511" h="17905" stroke="0" extrusionOk="0">
                  <a:moveTo>
                    <a:pt x="-1" y="15948"/>
                  </a:moveTo>
                  <a:cubicBezTo>
                    <a:pt x="587" y="9485"/>
                    <a:pt x="4049" y="3629"/>
                    <a:pt x="9429" y="-1"/>
                  </a:cubicBezTo>
                  <a:lnTo>
                    <a:pt x="21511" y="17905"/>
                  </a:lnTo>
                  <a:lnTo>
                    <a:pt x="-1" y="1594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58"/>
            <p:cNvSpPr>
              <a:spLocks noChangeShapeType="1"/>
            </p:cNvSpPr>
            <p:nvPr/>
          </p:nvSpPr>
          <p:spPr bwMode="auto">
            <a:xfrm>
              <a:off x="5561013" y="4167188"/>
              <a:ext cx="5334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59"/>
            <p:cNvSpPr>
              <a:spLocks noChangeShapeType="1"/>
            </p:cNvSpPr>
            <p:nvPr/>
          </p:nvSpPr>
          <p:spPr bwMode="auto">
            <a:xfrm flipV="1">
              <a:off x="6094413" y="4167188"/>
              <a:ext cx="4572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60"/>
            <p:cNvSpPr>
              <a:spLocks noChangeShapeType="1"/>
            </p:cNvSpPr>
            <p:nvPr/>
          </p:nvSpPr>
          <p:spPr bwMode="auto">
            <a:xfrm>
              <a:off x="8208404" y="4167188"/>
              <a:ext cx="1588" cy="106680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183" name="Object 62"/>
            <p:cNvGraphicFramePr>
              <a:graphicFrameLocks noChangeAspect="1"/>
            </p:cNvGraphicFramePr>
            <p:nvPr/>
          </p:nvGraphicFramePr>
          <p:xfrm>
            <a:off x="8532813" y="4548188"/>
            <a:ext cx="27305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1" name="公式" r:id="rId13" imgW="203024" imgH="215713" progId="Equation.3">
                    <p:embed/>
                  </p:oleObj>
                </mc:Choice>
                <mc:Fallback>
                  <p:oleObj name="公式" r:id="rId13" imgW="203024" imgH="215713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2813" y="4548188"/>
                          <a:ext cx="273050" cy="290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4" name="Arc 63"/>
            <p:cNvSpPr>
              <a:spLocks/>
            </p:cNvSpPr>
            <p:nvPr/>
          </p:nvSpPr>
          <p:spPr bwMode="auto">
            <a:xfrm>
              <a:off x="5561013" y="4548188"/>
              <a:ext cx="209550" cy="46037"/>
            </a:xfrm>
            <a:custGeom>
              <a:avLst/>
              <a:gdLst>
                <a:gd name="T0" fmla="*/ 2147483646 w 39505"/>
                <a:gd name="T1" fmla="*/ 2147483646 h 24647"/>
                <a:gd name="T2" fmla="*/ 2147483646 w 39505"/>
                <a:gd name="T3" fmla="*/ 0 h 24647"/>
                <a:gd name="T4" fmla="*/ 2147483646 w 39505"/>
                <a:gd name="T5" fmla="*/ 2147483646 h 24647"/>
                <a:gd name="T6" fmla="*/ 0 60000 65536"/>
                <a:gd name="T7" fmla="*/ 0 60000 65536"/>
                <a:gd name="T8" fmla="*/ 0 60000 65536"/>
                <a:gd name="T9" fmla="*/ 0 w 39505"/>
                <a:gd name="T10" fmla="*/ 0 h 24647"/>
                <a:gd name="T11" fmla="*/ 39505 w 39505"/>
                <a:gd name="T12" fmla="*/ 24647 h 246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05" h="24647" fill="none" extrusionOk="0">
                  <a:moveTo>
                    <a:pt x="39504" y="15128"/>
                  </a:moveTo>
                  <a:cubicBezTo>
                    <a:pt x="35489" y="21080"/>
                    <a:pt x="28779" y="24646"/>
                    <a:pt x="21600" y="24647"/>
                  </a:cubicBezTo>
                  <a:cubicBezTo>
                    <a:pt x="9670" y="24647"/>
                    <a:pt x="0" y="14976"/>
                    <a:pt x="0" y="3047"/>
                  </a:cubicBezTo>
                  <a:cubicBezTo>
                    <a:pt x="-1" y="2027"/>
                    <a:pt x="72" y="1009"/>
                    <a:pt x="215" y="-1"/>
                  </a:cubicBezTo>
                </a:path>
                <a:path w="39505" h="24647" stroke="0" extrusionOk="0">
                  <a:moveTo>
                    <a:pt x="39504" y="15128"/>
                  </a:moveTo>
                  <a:cubicBezTo>
                    <a:pt x="35489" y="21080"/>
                    <a:pt x="28779" y="24646"/>
                    <a:pt x="21600" y="24647"/>
                  </a:cubicBezTo>
                  <a:cubicBezTo>
                    <a:pt x="9670" y="24647"/>
                    <a:pt x="0" y="14976"/>
                    <a:pt x="0" y="3047"/>
                  </a:cubicBezTo>
                  <a:cubicBezTo>
                    <a:pt x="-1" y="2027"/>
                    <a:pt x="72" y="1009"/>
                    <a:pt x="215" y="-1"/>
                  </a:cubicBezTo>
                  <a:lnTo>
                    <a:pt x="21600" y="3047"/>
                  </a:lnTo>
                  <a:lnTo>
                    <a:pt x="39504" y="15128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185" name="Object 64"/>
            <p:cNvGraphicFramePr>
              <a:graphicFrameLocks noChangeAspect="1"/>
            </p:cNvGraphicFramePr>
            <p:nvPr/>
          </p:nvGraphicFramePr>
          <p:xfrm>
            <a:off x="5581651" y="4660900"/>
            <a:ext cx="241300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2" name="Equation" r:id="rId15" imgW="241195" imgH="304668" progId="Equation.DSMT4">
                    <p:embed/>
                  </p:oleObj>
                </mc:Choice>
                <mc:Fallback>
                  <p:oleObj name="Equation" r:id="rId15" imgW="241195" imgH="304668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1651" y="4660900"/>
                          <a:ext cx="241300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6" name="Line 65"/>
            <p:cNvSpPr>
              <a:spLocks noChangeShapeType="1"/>
            </p:cNvSpPr>
            <p:nvPr/>
          </p:nvSpPr>
          <p:spPr bwMode="auto">
            <a:xfrm>
              <a:off x="6094413" y="4167188"/>
              <a:ext cx="158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87" name="Group 66"/>
            <p:cNvGrpSpPr>
              <a:grpSpLocks/>
            </p:cNvGrpSpPr>
            <p:nvPr/>
          </p:nvGrpSpPr>
          <p:grpSpPr bwMode="auto">
            <a:xfrm>
              <a:off x="5256223" y="4167196"/>
              <a:ext cx="1600203" cy="1025528"/>
              <a:chOff x="3408" y="1632"/>
              <a:chExt cx="1008" cy="646"/>
            </a:xfrm>
          </p:grpSpPr>
          <p:graphicFrame>
            <p:nvGraphicFramePr>
              <p:cNvPr id="6201" name="Object 67"/>
              <p:cNvGraphicFramePr>
                <a:graphicFrameLocks noChangeAspect="1"/>
              </p:cNvGraphicFramePr>
              <p:nvPr/>
            </p:nvGraphicFramePr>
            <p:xfrm>
              <a:off x="3408" y="1632"/>
              <a:ext cx="167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3" name="公式" r:id="rId17" imgW="266353" imgH="266353" progId="Equation.3">
                      <p:embed/>
                    </p:oleObj>
                  </mc:Choice>
                  <mc:Fallback>
                    <p:oleObj name="公式" r:id="rId17" imgW="266353" imgH="266353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1632"/>
                            <a:ext cx="167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02" name="Object 68"/>
              <p:cNvGraphicFramePr>
                <a:graphicFrameLocks noChangeAspect="1"/>
              </p:cNvGraphicFramePr>
              <p:nvPr/>
            </p:nvGraphicFramePr>
            <p:xfrm>
              <a:off x="4224" y="1632"/>
              <a:ext cx="19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4" name="公式" r:id="rId19" imgW="266353" imgH="266353" progId="Equation.3">
                      <p:embed/>
                    </p:oleObj>
                  </mc:Choice>
                  <mc:Fallback>
                    <p:oleObj name="公式" r:id="rId19" imgW="266353" imgH="266353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632"/>
                            <a:ext cx="19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03" name="Object 69"/>
              <p:cNvGraphicFramePr>
                <a:graphicFrameLocks noChangeAspect="1"/>
              </p:cNvGraphicFramePr>
              <p:nvPr/>
            </p:nvGraphicFramePr>
            <p:xfrm>
              <a:off x="4053" y="2102"/>
              <a:ext cx="167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5" name="公式" r:id="rId21" imgW="266584" imgH="279279" progId="Equation.3">
                      <p:embed/>
                    </p:oleObj>
                  </mc:Choice>
                  <mc:Fallback>
                    <p:oleObj name="公式" r:id="rId21" imgW="266584" imgH="279279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3" y="2102"/>
                            <a:ext cx="167" cy="1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6" name="Line 70"/>
            <p:cNvSpPr>
              <a:spLocks noChangeShapeType="1"/>
            </p:cNvSpPr>
            <p:nvPr/>
          </p:nvSpPr>
          <p:spPr bwMode="auto">
            <a:xfrm flipV="1">
              <a:off x="5561013" y="2566987"/>
              <a:ext cx="1587" cy="2667001"/>
            </a:xfrm>
            <a:prstGeom prst="lin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89" name="Line 71"/>
            <p:cNvSpPr>
              <a:spLocks noChangeShapeType="1"/>
            </p:cNvSpPr>
            <p:nvPr/>
          </p:nvSpPr>
          <p:spPr bwMode="auto">
            <a:xfrm flipV="1">
              <a:off x="6551613" y="2490787"/>
              <a:ext cx="1676400" cy="16764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90" name="组合 67"/>
            <p:cNvGrpSpPr>
              <a:grpSpLocks/>
            </p:cNvGrpSpPr>
            <p:nvPr/>
          </p:nvGrpSpPr>
          <p:grpSpPr bwMode="auto">
            <a:xfrm>
              <a:off x="3807271" y="2185727"/>
              <a:ext cx="620713" cy="540014"/>
              <a:chOff x="3961242" y="737896"/>
              <a:chExt cx="620721" cy="540042"/>
            </a:xfrm>
          </p:grpSpPr>
          <p:sp>
            <p:nvSpPr>
              <p:cNvPr id="6199" name="Oval 56"/>
              <p:cNvSpPr>
                <a:spLocks noChangeArrowheads="1"/>
              </p:cNvSpPr>
              <p:nvPr/>
            </p:nvSpPr>
            <p:spPr bwMode="auto">
              <a:xfrm>
                <a:off x="4175125" y="1201738"/>
                <a:ext cx="76200" cy="76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00" name="TextBox 66"/>
              <p:cNvSpPr txBox="1">
                <a:spLocks noChangeArrowheads="1"/>
              </p:cNvSpPr>
              <p:nvPr/>
            </p:nvSpPr>
            <p:spPr bwMode="auto">
              <a:xfrm>
                <a:off x="3961242" y="737896"/>
                <a:ext cx="62072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S</a:t>
                </a:r>
                <a:endParaRPr lang="zh-CN" altLang="en-US" sz="28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191" name="TextBox 78"/>
            <p:cNvSpPr txBox="1">
              <a:spLocks noChangeArrowheads="1"/>
            </p:cNvSpPr>
            <p:nvPr/>
          </p:nvSpPr>
          <p:spPr bwMode="auto">
            <a:xfrm>
              <a:off x="8251826" y="3525837"/>
              <a:ext cx="5476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92" name="TextBox 79"/>
            <p:cNvSpPr txBox="1">
              <a:spLocks noChangeArrowheads="1"/>
            </p:cNvSpPr>
            <p:nvPr/>
          </p:nvSpPr>
          <p:spPr bwMode="auto">
            <a:xfrm>
              <a:off x="6292915" y="5168943"/>
              <a:ext cx="18986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 </a:t>
              </a:r>
              <a:r>
                <a:rPr lang="en-US" altLang="zh-CN" sz="2800">
                  <a:latin typeface="Times New Roman" panose="02020603050405020304" pitchFamily="18" charset="0"/>
                </a:rPr>
                <a:t>&lt; </a:t>
              </a:r>
              <a:r>
                <a:rPr lang="en-US" altLang="zh-CN" sz="2800" i="1">
                  <a:latin typeface="Times New Roman" panose="02020603050405020304" pitchFamily="18" charset="0"/>
                </a:rPr>
                <a:t>n </a:t>
              </a:r>
              <a:r>
                <a:rPr lang="en-US" altLang="zh-CN" sz="2800">
                  <a:latin typeface="Times New Roman" panose="02020603050405020304" pitchFamily="18" charset="0"/>
                </a:rPr>
                <a:t>&gt; </a:t>
              </a: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93" name="TextBox 80"/>
            <p:cNvSpPr txBox="1">
              <a:spLocks noChangeArrowheads="1"/>
            </p:cNvSpPr>
            <p:nvPr/>
          </p:nvSpPr>
          <p:spPr bwMode="auto">
            <a:xfrm>
              <a:off x="8442326" y="5351463"/>
              <a:ext cx="5476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6194" name="TextBox 81"/>
            <p:cNvSpPr txBox="1">
              <a:spLocks noChangeArrowheads="1"/>
            </p:cNvSpPr>
            <p:nvPr/>
          </p:nvSpPr>
          <p:spPr bwMode="auto">
            <a:xfrm>
              <a:off x="5075238" y="3160712"/>
              <a:ext cx="4746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5" name="TextBox 82"/>
            <p:cNvSpPr txBox="1">
              <a:spLocks noChangeArrowheads="1"/>
            </p:cNvSpPr>
            <p:nvPr/>
          </p:nvSpPr>
          <p:spPr bwMode="auto">
            <a:xfrm>
              <a:off x="5622926" y="3087687"/>
              <a:ext cx="474662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6" name="TextBox 83"/>
            <p:cNvSpPr txBox="1">
              <a:spLocks noChangeArrowheads="1"/>
            </p:cNvSpPr>
            <p:nvPr/>
          </p:nvSpPr>
          <p:spPr bwMode="auto">
            <a:xfrm>
              <a:off x="8178801" y="2065337"/>
              <a:ext cx="474662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P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6197" name="TextBox 84"/>
            <p:cNvSpPr txBox="1">
              <a:spLocks noChangeArrowheads="1"/>
            </p:cNvSpPr>
            <p:nvPr/>
          </p:nvSpPr>
          <p:spPr bwMode="auto">
            <a:xfrm>
              <a:off x="6084168" y="3733216"/>
              <a:ext cx="474662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endParaRPr lang="zh-CN" altLang="en-US" sz="2800" i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98" name="Object 62"/>
            <p:cNvGraphicFramePr>
              <a:graphicFrameLocks noChangeAspect="1"/>
            </p:cNvGraphicFramePr>
            <p:nvPr/>
          </p:nvGraphicFramePr>
          <p:xfrm>
            <a:off x="7937500" y="4460599"/>
            <a:ext cx="292100" cy="373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6" name="Equation" r:id="rId23" imgW="139579" imgH="177646" progId="Equation.DSMT4">
                    <p:embed/>
                  </p:oleObj>
                </mc:Choice>
                <mc:Fallback>
                  <p:oleObj name="Equation" r:id="rId23" imgW="139579" imgH="177646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7500" y="4460599"/>
                          <a:ext cx="292100" cy="373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2478088" y="576263"/>
            <a:ext cx="306387" cy="568325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509838" y="44450"/>
            <a:ext cx="549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相同倾角的入射光干涉情况相同！</a:t>
            </a:r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6094413" y="1127125"/>
            <a:ext cx="295275" cy="369888"/>
          </a:xfrm>
          <a:prstGeom prst="lin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75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75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75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75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75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75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75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75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75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00" grpId="0" animBg="1"/>
      <p:bldP spid="65538" grpId="0" animBg="1" autoUpdateAnimBg="0"/>
      <p:bldP spid="65539" grpId="0" autoUpdateAnimBg="0"/>
      <p:bldP spid="65540" grpId="0" autoUpdateAnimBg="0"/>
      <p:bldP spid="65541" grpId="0" autoUpdateAnimBg="0"/>
      <p:bldP spid="65542" grpId="0" autoUpdateAnimBg="0"/>
      <p:bldP spid="65543" grpId="0" autoUpdateAnimBg="0"/>
      <p:bldP spid="65544" grpId="0" autoUpdateAnimBg="0"/>
      <p:bldP spid="65545" grpId="0" autoUpdateAnimBg="0"/>
      <p:bldP spid="65546" grpId="0" autoUpdateAnimBg="0"/>
      <p:bldP spid="65551" grpId="0" autoUpdateAnimBg="0"/>
      <p:bldP spid="65552" grpId="0" autoUpdateAnimBg="0"/>
      <p:bldP spid="65593" grpId="0" animBg="1"/>
      <p:bldP spid="65597" grpId="0"/>
      <p:bldP spid="65598" grpId="0"/>
      <p:bldP spid="2" grpId="0" animBg="1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7338" y="2254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迈克耳逊干涉仪应用之一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——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引力波探测</a:t>
            </a:r>
          </a:p>
        </p:txBody>
      </p:sp>
      <p:pic>
        <p:nvPicPr>
          <p:cNvPr id="3584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016000"/>
            <a:ext cx="390366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016000"/>
            <a:ext cx="4746625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4365625"/>
            <a:ext cx="40751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"/>
          <p:cNvSpPr>
            <a:spLocks noChangeArrowheads="1"/>
          </p:cNvSpPr>
          <p:nvPr/>
        </p:nvSpPr>
        <p:spPr bwMode="auto">
          <a:xfrm>
            <a:off x="539750" y="368300"/>
            <a:ext cx="8856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>
                <a:solidFill>
                  <a:srgbClr val="0000FF"/>
                </a:solidFill>
              </a:rPr>
              <a:t>LIGO : laser interferometer gravitational wave observatory</a:t>
            </a: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矩形 5"/>
          <p:cNvSpPr>
            <a:spLocks noChangeArrowheads="1"/>
          </p:cNvSpPr>
          <p:nvPr/>
        </p:nvSpPr>
        <p:spPr bwMode="auto">
          <a:xfrm>
            <a:off x="3743325" y="5808663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>
                <a:solidFill>
                  <a:srgbClr val="0000FF"/>
                </a:solidFill>
              </a:rPr>
              <a:t>LIGO</a:t>
            </a:r>
            <a:endParaRPr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6868" name="组合 13"/>
          <p:cNvGrpSpPr>
            <a:grpSpLocks/>
          </p:cNvGrpSpPr>
          <p:nvPr/>
        </p:nvGrpSpPr>
        <p:grpSpPr bwMode="auto">
          <a:xfrm>
            <a:off x="1508125" y="1592263"/>
            <a:ext cx="5621338" cy="3816350"/>
            <a:chOff x="1507441" y="1592796"/>
            <a:chExt cx="5621375" cy="3816424"/>
          </a:xfrm>
        </p:grpSpPr>
        <p:pic>
          <p:nvPicPr>
            <p:cNvPr id="36870" name="Picture 2" descr="https://timgsa.baidu.com/timg?image&amp;quality=80&amp;size=b9999_10000&amp;sec=1542005663641&amp;di=268058e0a4dc5fff19bc27acf4054da1&amp;imgtype=0&amp;src=http%3A%2F%2Fwww.eeworld.com.cn%2Fmp%2Fuploads%2F2018%2F07%2F1e229bc0-883c-11e8-9c48-1c1b0d15220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441" y="1592796"/>
              <a:ext cx="5621375" cy="3816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871" name="直接箭头连接符 8"/>
            <p:cNvCxnSpPr>
              <a:cxnSpLocks noChangeShapeType="1"/>
            </p:cNvCxnSpPr>
            <p:nvPr/>
          </p:nvCxnSpPr>
          <p:spPr bwMode="auto">
            <a:xfrm flipV="1">
              <a:off x="3743908" y="1592796"/>
              <a:ext cx="2052228" cy="27003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2" name="直接箭头连接符 10"/>
            <p:cNvCxnSpPr>
              <a:cxnSpLocks noChangeShapeType="1"/>
            </p:cNvCxnSpPr>
            <p:nvPr/>
          </p:nvCxnSpPr>
          <p:spPr bwMode="auto">
            <a:xfrm>
              <a:off x="3743908" y="4321062"/>
              <a:ext cx="3384908" cy="62010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470025"/>
            <a:ext cx="7740650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52388" y="373063"/>
            <a:ext cx="2752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1. </a:t>
            </a:r>
            <a:r>
              <a:rPr kumimoji="1" lang="zh-CN" altLang="en-US" sz="2800">
                <a:latin typeface="Times New Roman" panose="02020603050405020304" pitchFamily="18" charset="0"/>
              </a:rPr>
              <a:t>等倾干涉</a:t>
            </a:r>
          </a:p>
        </p:txBody>
      </p:sp>
      <p:pic>
        <p:nvPicPr>
          <p:cNvPr id="27711" name="Picture 63" descr="11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4288" y="3486150"/>
            <a:ext cx="2709862" cy="270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120650" y="876300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明暗条件</a:t>
            </a:r>
          </a:p>
        </p:txBody>
      </p:sp>
      <p:sp>
        <p:nvSpPr>
          <p:cNvPr id="80" name="Text Box 7"/>
          <p:cNvSpPr txBox="1">
            <a:spLocks noChangeArrowheads="1"/>
          </p:cNvSpPr>
          <p:nvPr/>
        </p:nvSpPr>
        <p:spPr bwMode="auto">
          <a:xfrm>
            <a:off x="103188" y="4635500"/>
            <a:ext cx="41513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愈往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中心</a:t>
            </a:r>
            <a:r>
              <a:rPr lang="zh-CN" altLang="en-US" sz="2800">
                <a:latin typeface="Times New Roman" panose="02020603050405020304" pitchFamily="18" charset="0"/>
              </a:rPr>
              <a:t>，条纹级别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愈高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111125" y="5114925"/>
            <a:ext cx="4151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条纹间隔分布：</a:t>
            </a:r>
            <a:r>
              <a:rPr lang="zh-CN" altLang="en-US" sz="2800">
                <a:solidFill>
                  <a:srgbClr val="0000FF"/>
                </a:solidFill>
                <a:latin typeface="方正书宋简体"/>
                <a:ea typeface="黑体" panose="02010609060101010101" pitchFamily="49" charset="-122"/>
              </a:rPr>
              <a:t>内疏外密</a:t>
            </a:r>
          </a:p>
        </p:txBody>
      </p:sp>
      <p:graphicFrame>
        <p:nvGraphicFramePr>
          <p:cNvPr id="83" name="Object 28"/>
          <p:cNvGraphicFramePr>
            <a:graphicFrameLocks noChangeAspect="1"/>
          </p:cNvGraphicFramePr>
          <p:nvPr/>
        </p:nvGraphicFramePr>
        <p:xfrm>
          <a:off x="4168775" y="5013325"/>
          <a:ext cx="19970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1" name="Equation" r:id="rId4" imgW="1129810" imgH="431613" progId="Equation.DSMT4">
                  <p:embed/>
                </p:oleObj>
              </mc:Choice>
              <mc:Fallback>
                <p:oleObj name="Equation" r:id="rId4" imgW="1129810" imgH="431613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775" y="5013325"/>
                        <a:ext cx="19970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2332038" y="6257925"/>
            <a:ext cx="426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条纹自内向外冒出</a:t>
            </a:r>
          </a:p>
        </p:txBody>
      </p:sp>
      <p:sp>
        <p:nvSpPr>
          <p:cNvPr id="85" name="Rectangle 16"/>
          <p:cNvSpPr>
            <a:spLocks noChangeArrowheads="1"/>
          </p:cNvSpPr>
          <p:nvPr/>
        </p:nvSpPr>
        <p:spPr bwMode="auto">
          <a:xfrm>
            <a:off x="2997200" y="5732463"/>
            <a:ext cx="1371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</a:p>
        </p:txBody>
      </p:sp>
      <p:sp>
        <p:nvSpPr>
          <p:cNvPr id="86" name="Rectangle 17"/>
          <p:cNvSpPr>
            <a:spLocks noChangeArrowheads="1"/>
          </p:cNvSpPr>
          <p:nvPr/>
        </p:nvSpPr>
        <p:spPr bwMode="auto">
          <a:xfrm>
            <a:off x="2332038" y="5732463"/>
            <a:ext cx="104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i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auto">
          <a:xfrm>
            <a:off x="169863" y="5756275"/>
            <a:ext cx="22415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动态反应：</a:t>
            </a:r>
          </a:p>
        </p:txBody>
      </p:sp>
      <p:sp>
        <p:nvSpPr>
          <p:cNvPr id="88" name="Rectangle 2"/>
          <p:cNvSpPr>
            <a:spLocks noChangeArrowheads="1"/>
          </p:cNvSpPr>
          <p:nvPr/>
        </p:nvSpPr>
        <p:spPr bwMode="auto">
          <a:xfrm>
            <a:off x="153988" y="3630613"/>
            <a:ext cx="2560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条纹特征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38113" y="4137025"/>
            <a:ext cx="62341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倾角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相同</a:t>
            </a:r>
            <a:r>
              <a:rPr lang="zh-CN" altLang="en-US" sz="2800">
                <a:latin typeface="Times New Roman" panose="02020603050405020304" pitchFamily="18" charset="0"/>
              </a:rPr>
              <a:t>的光线对应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同一条</a:t>
            </a:r>
            <a:r>
              <a:rPr lang="zh-CN" altLang="en-US" sz="2800">
                <a:latin typeface="Times New Roman" panose="02020603050405020304" pitchFamily="18" charset="0"/>
              </a:rPr>
              <a:t>干涉圆环</a:t>
            </a:r>
          </a:p>
        </p:txBody>
      </p:sp>
      <p:sp>
        <p:nvSpPr>
          <p:cNvPr id="37902" name="Rectangle 2"/>
          <p:cNvSpPr>
            <a:spLocks noChangeArrowheads="1"/>
          </p:cNvSpPr>
          <p:nvPr/>
        </p:nvSpPr>
        <p:spPr bwMode="auto">
          <a:xfrm>
            <a:off x="3241675" y="-14288"/>
            <a:ext cx="2560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内容回顾</a:t>
            </a: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 bwMode="auto">
          <a:xfrm>
            <a:off x="4833938" y="690563"/>
            <a:ext cx="3698875" cy="2486025"/>
            <a:chOff x="1161722" y="765175"/>
            <a:chExt cx="6951992" cy="4673600"/>
          </a:xfrm>
        </p:grpSpPr>
        <p:sp>
          <p:nvSpPr>
            <p:cNvPr id="89" name="圆角矩形 88"/>
            <p:cNvSpPr>
              <a:spLocks noChangeArrowheads="1"/>
            </p:cNvSpPr>
            <p:nvPr/>
          </p:nvSpPr>
          <p:spPr bwMode="auto">
            <a:xfrm>
              <a:off x="1161722" y="765175"/>
              <a:ext cx="6951992" cy="46736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 smtClean="0">
                <a:latin typeface="Times New Roman" panose="02020603050405020304" pitchFamily="18" charset="0"/>
              </a:endParaRPr>
            </a:p>
          </p:txBody>
        </p:sp>
        <p:sp>
          <p:nvSpPr>
            <p:cNvPr id="37916" name="Rectangle 3"/>
            <p:cNvSpPr>
              <a:spLocks noChangeArrowheads="1"/>
            </p:cNvSpPr>
            <p:nvPr/>
          </p:nvSpPr>
          <p:spPr bwMode="auto">
            <a:xfrm>
              <a:off x="2238375" y="4446588"/>
              <a:ext cx="4724400" cy="685800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7917" name="Group 4"/>
            <p:cNvGrpSpPr>
              <a:grpSpLocks/>
            </p:cNvGrpSpPr>
            <p:nvPr/>
          </p:nvGrpSpPr>
          <p:grpSpPr bwMode="auto">
            <a:xfrm>
              <a:off x="1552575" y="2236788"/>
              <a:ext cx="6019800" cy="0"/>
              <a:chOff x="624" y="1296"/>
              <a:chExt cx="3792" cy="0"/>
            </a:xfrm>
          </p:grpSpPr>
          <p:sp>
            <p:nvSpPr>
              <p:cNvPr id="37969" name="Line 5"/>
              <p:cNvSpPr>
                <a:spLocks noChangeShapeType="1"/>
              </p:cNvSpPr>
              <p:nvPr/>
            </p:nvSpPr>
            <p:spPr bwMode="auto">
              <a:xfrm>
                <a:off x="3552" y="1296"/>
                <a:ext cx="86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0" name="Line 6"/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86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18" name="Group 7"/>
            <p:cNvGrpSpPr>
              <a:grpSpLocks/>
            </p:cNvGrpSpPr>
            <p:nvPr/>
          </p:nvGrpSpPr>
          <p:grpSpPr bwMode="auto">
            <a:xfrm>
              <a:off x="3762375" y="2693988"/>
              <a:ext cx="1601788" cy="1981200"/>
              <a:chOff x="1968" y="1584"/>
              <a:chExt cx="1009" cy="1248"/>
            </a:xfrm>
          </p:grpSpPr>
          <p:sp>
            <p:nvSpPr>
              <p:cNvPr id="37958" name="Arc 8"/>
              <p:cNvSpPr>
                <a:spLocks/>
              </p:cNvSpPr>
              <p:nvPr/>
            </p:nvSpPr>
            <p:spPr bwMode="auto">
              <a:xfrm>
                <a:off x="2708" y="2210"/>
                <a:ext cx="269" cy="576"/>
              </a:xfrm>
              <a:custGeom>
                <a:avLst/>
                <a:gdLst>
                  <a:gd name="T0" fmla="*/ 0 w 10095"/>
                  <a:gd name="T1" fmla="*/ 0 h 21600"/>
                  <a:gd name="T2" fmla="*/ 0 w 10095"/>
                  <a:gd name="T3" fmla="*/ 0 h 21600"/>
                  <a:gd name="T4" fmla="*/ 0 w 1009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10095"/>
                  <a:gd name="T10" fmla="*/ 0 h 21600"/>
                  <a:gd name="T11" fmla="*/ 10095 w 1009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95" h="21600" fill="none" extrusionOk="0">
                    <a:moveTo>
                      <a:pt x="0" y="2504"/>
                    </a:moveTo>
                    <a:cubicBezTo>
                      <a:pt x="3109" y="860"/>
                      <a:pt x="6572" y="0"/>
                      <a:pt x="10089" y="0"/>
                    </a:cubicBezTo>
                  </a:path>
                  <a:path w="10095" h="21600" stroke="0" extrusionOk="0">
                    <a:moveTo>
                      <a:pt x="0" y="2504"/>
                    </a:moveTo>
                    <a:cubicBezTo>
                      <a:pt x="3109" y="860"/>
                      <a:pt x="6572" y="0"/>
                      <a:pt x="10089" y="0"/>
                    </a:cubicBezTo>
                    <a:lnTo>
                      <a:pt x="10095" y="21600"/>
                    </a:lnTo>
                    <a:lnTo>
                      <a:pt x="0" y="2504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9" name="Arc 9"/>
              <p:cNvSpPr>
                <a:spLocks/>
              </p:cNvSpPr>
              <p:nvPr/>
            </p:nvSpPr>
            <p:spPr bwMode="auto">
              <a:xfrm>
                <a:off x="1968" y="2256"/>
                <a:ext cx="251" cy="576"/>
              </a:xfrm>
              <a:custGeom>
                <a:avLst/>
                <a:gdLst>
                  <a:gd name="T0" fmla="*/ 0 w 9421"/>
                  <a:gd name="T1" fmla="*/ 0 h 21600"/>
                  <a:gd name="T2" fmla="*/ 0 w 9421"/>
                  <a:gd name="T3" fmla="*/ 0 h 21600"/>
                  <a:gd name="T4" fmla="*/ 0 w 942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9421"/>
                  <a:gd name="T10" fmla="*/ 0 h 21600"/>
                  <a:gd name="T11" fmla="*/ 9421 w 942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21" h="21600" fill="none" extrusionOk="0">
                    <a:moveTo>
                      <a:pt x="-1" y="4"/>
                    </a:moveTo>
                    <a:cubicBezTo>
                      <a:pt x="147" y="1"/>
                      <a:pt x="295" y="-1"/>
                      <a:pt x="443" y="0"/>
                    </a:cubicBezTo>
                    <a:cubicBezTo>
                      <a:pt x="3541" y="0"/>
                      <a:pt x="6603" y="666"/>
                      <a:pt x="9420" y="1954"/>
                    </a:cubicBezTo>
                  </a:path>
                  <a:path w="9421" h="21600" stroke="0" extrusionOk="0">
                    <a:moveTo>
                      <a:pt x="-1" y="4"/>
                    </a:moveTo>
                    <a:cubicBezTo>
                      <a:pt x="147" y="1"/>
                      <a:pt x="295" y="-1"/>
                      <a:pt x="443" y="0"/>
                    </a:cubicBezTo>
                    <a:cubicBezTo>
                      <a:pt x="3541" y="0"/>
                      <a:pt x="6603" y="666"/>
                      <a:pt x="9420" y="1954"/>
                    </a:cubicBezTo>
                    <a:lnTo>
                      <a:pt x="443" y="21600"/>
                    </a:lnTo>
                    <a:lnTo>
                      <a:pt x="-1" y="4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960" name="Group 10"/>
              <p:cNvGrpSpPr>
                <a:grpSpLocks/>
              </p:cNvGrpSpPr>
              <p:nvPr/>
            </p:nvGrpSpPr>
            <p:grpSpPr bwMode="auto">
              <a:xfrm>
                <a:off x="1968" y="1584"/>
                <a:ext cx="1008" cy="1104"/>
                <a:chOff x="1968" y="1584"/>
                <a:chExt cx="1008" cy="1104"/>
              </a:xfrm>
            </p:grpSpPr>
            <p:sp>
              <p:nvSpPr>
                <p:cNvPr id="37961" name="Oval 11"/>
                <p:cNvSpPr>
                  <a:spLocks noChangeArrowheads="1"/>
                </p:cNvSpPr>
                <p:nvPr/>
              </p:nvSpPr>
              <p:spPr bwMode="auto">
                <a:xfrm>
                  <a:off x="2400" y="1824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62" name="Line 12"/>
                <p:cNvSpPr>
                  <a:spLocks noChangeShapeType="1"/>
                </p:cNvSpPr>
                <p:nvPr/>
              </p:nvSpPr>
              <p:spPr bwMode="auto">
                <a:xfrm>
                  <a:off x="2448" y="1872"/>
                  <a:ext cx="528" cy="816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976" y="1824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2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37964" name="Object 14"/>
                <p:cNvGraphicFramePr>
                  <a:graphicFrameLocks noChangeAspect="1"/>
                </p:cNvGraphicFramePr>
                <p:nvPr/>
              </p:nvGraphicFramePr>
              <p:xfrm>
                <a:off x="2784" y="1968"/>
                <a:ext cx="10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72" name="Equation" r:id="rId6" imgW="165028" imgH="330057" progId="Equation.3">
                        <p:embed/>
                      </p:oleObj>
                    </mc:Choice>
                    <mc:Fallback>
                      <p:oleObj name="Equation" r:id="rId6" imgW="165028" imgH="330057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84" y="1968"/>
                              <a:ext cx="10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6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968" y="1920"/>
                  <a:ext cx="480" cy="76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37966" name="Object 16"/>
                <p:cNvGraphicFramePr>
                  <a:graphicFrameLocks noChangeAspect="1"/>
                </p:cNvGraphicFramePr>
                <p:nvPr/>
              </p:nvGraphicFramePr>
              <p:xfrm>
                <a:off x="2352" y="1584"/>
                <a:ext cx="18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73" name="Equation" r:id="rId8" imgW="291973" imgH="330057" progId="Equation.3">
                        <p:embed/>
                      </p:oleObj>
                    </mc:Choice>
                    <mc:Fallback>
                      <p:oleObj name="Equation" r:id="rId8" imgW="291973" imgH="330057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2" y="1584"/>
                              <a:ext cx="18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6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37968" name="Object 18"/>
                <p:cNvGraphicFramePr>
                  <a:graphicFrameLocks noChangeAspect="1"/>
                </p:cNvGraphicFramePr>
                <p:nvPr/>
              </p:nvGraphicFramePr>
              <p:xfrm>
                <a:off x="2064" y="1968"/>
                <a:ext cx="10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74" name="Equation" r:id="rId10" imgW="165028" imgH="330057" progId="Equation.3">
                        <p:embed/>
                      </p:oleObj>
                    </mc:Choice>
                    <mc:Fallback>
                      <p:oleObj name="Equation" r:id="rId10" imgW="165028" imgH="330057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1968"/>
                              <a:ext cx="10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919" name="Group 19"/>
            <p:cNvGrpSpPr>
              <a:grpSpLocks/>
            </p:cNvGrpSpPr>
            <p:nvPr/>
          </p:nvGrpSpPr>
          <p:grpSpPr bwMode="auto">
            <a:xfrm>
              <a:off x="3609975" y="4370388"/>
              <a:ext cx="1981200" cy="762000"/>
              <a:chOff x="1872" y="2640"/>
              <a:chExt cx="1248" cy="480"/>
            </a:xfrm>
          </p:grpSpPr>
          <p:sp>
            <p:nvSpPr>
              <p:cNvPr id="37956" name="Line 20"/>
              <p:cNvSpPr>
                <a:spLocks noChangeShapeType="1"/>
              </p:cNvSpPr>
              <p:nvPr/>
            </p:nvSpPr>
            <p:spPr bwMode="auto">
              <a:xfrm>
                <a:off x="2976" y="26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Line 21"/>
              <p:cNvSpPr>
                <a:spLocks noChangeShapeType="1"/>
              </p:cNvSpPr>
              <p:nvPr/>
            </p:nvSpPr>
            <p:spPr bwMode="auto">
              <a:xfrm flipH="1">
                <a:off x="1872" y="2688"/>
                <a:ext cx="96" cy="4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20" name="Group 22"/>
            <p:cNvGrpSpPr>
              <a:grpSpLocks/>
            </p:cNvGrpSpPr>
            <p:nvPr/>
          </p:nvGrpSpPr>
          <p:grpSpPr bwMode="auto">
            <a:xfrm>
              <a:off x="3381375" y="4370388"/>
              <a:ext cx="2438400" cy="762000"/>
              <a:chOff x="1728" y="2640"/>
              <a:chExt cx="1536" cy="480"/>
            </a:xfrm>
          </p:grpSpPr>
          <p:sp>
            <p:nvSpPr>
              <p:cNvPr id="37954" name="Line 23"/>
              <p:cNvSpPr>
                <a:spLocks noChangeShapeType="1"/>
              </p:cNvSpPr>
              <p:nvPr/>
            </p:nvSpPr>
            <p:spPr bwMode="auto">
              <a:xfrm flipV="1">
                <a:off x="3120" y="2688"/>
                <a:ext cx="144" cy="4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5" name="Line 24"/>
              <p:cNvSpPr>
                <a:spLocks noChangeShapeType="1"/>
              </p:cNvSpPr>
              <p:nvPr/>
            </p:nvSpPr>
            <p:spPr bwMode="auto">
              <a:xfrm flipH="1" flipV="1">
                <a:off x="1728" y="26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21" name="Group 25"/>
            <p:cNvGrpSpPr>
              <a:grpSpLocks/>
            </p:cNvGrpSpPr>
            <p:nvPr/>
          </p:nvGrpSpPr>
          <p:grpSpPr bwMode="auto">
            <a:xfrm>
              <a:off x="2009775" y="2236788"/>
              <a:ext cx="5181600" cy="2209800"/>
              <a:chOff x="864" y="1296"/>
              <a:chExt cx="3264" cy="1392"/>
            </a:xfrm>
          </p:grpSpPr>
          <p:sp>
            <p:nvSpPr>
              <p:cNvPr id="37950" name="Line 26"/>
              <p:cNvSpPr>
                <a:spLocks noChangeShapeType="1"/>
              </p:cNvSpPr>
              <p:nvPr/>
            </p:nvSpPr>
            <p:spPr bwMode="auto">
              <a:xfrm flipV="1">
                <a:off x="2976" y="1296"/>
                <a:ext cx="864" cy="139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Line 27"/>
              <p:cNvSpPr>
                <a:spLocks noChangeShapeType="1"/>
              </p:cNvSpPr>
              <p:nvPr/>
            </p:nvSpPr>
            <p:spPr bwMode="auto">
              <a:xfrm flipV="1">
                <a:off x="3264" y="1296"/>
                <a:ext cx="864" cy="13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2" name="Line 28"/>
              <p:cNvSpPr>
                <a:spLocks noChangeShapeType="1"/>
              </p:cNvSpPr>
              <p:nvPr/>
            </p:nvSpPr>
            <p:spPr bwMode="auto">
              <a:xfrm flipH="1" flipV="1">
                <a:off x="1104" y="1296"/>
                <a:ext cx="864" cy="139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3" name="Line 29"/>
              <p:cNvSpPr>
                <a:spLocks noChangeShapeType="1"/>
              </p:cNvSpPr>
              <p:nvPr/>
            </p:nvSpPr>
            <p:spPr bwMode="auto">
              <a:xfrm flipH="1" flipV="1">
                <a:off x="864" y="1296"/>
                <a:ext cx="864" cy="13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22" name="Group 30"/>
            <p:cNvGrpSpPr>
              <a:grpSpLocks/>
            </p:cNvGrpSpPr>
            <p:nvPr/>
          </p:nvGrpSpPr>
          <p:grpSpPr bwMode="auto">
            <a:xfrm>
              <a:off x="2009775" y="1550988"/>
              <a:ext cx="5181600" cy="685800"/>
              <a:chOff x="864" y="864"/>
              <a:chExt cx="3264" cy="432"/>
            </a:xfrm>
          </p:grpSpPr>
          <p:sp>
            <p:nvSpPr>
              <p:cNvPr id="37946" name="Line 31"/>
              <p:cNvSpPr>
                <a:spLocks noChangeShapeType="1"/>
              </p:cNvSpPr>
              <p:nvPr/>
            </p:nvSpPr>
            <p:spPr bwMode="auto">
              <a:xfrm flipV="1">
                <a:off x="3840" y="864"/>
                <a:ext cx="288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Line 32"/>
              <p:cNvSpPr>
                <a:spLocks noChangeShapeType="1"/>
              </p:cNvSpPr>
              <p:nvPr/>
            </p:nvSpPr>
            <p:spPr bwMode="auto">
              <a:xfrm flipV="1">
                <a:off x="4128" y="86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8" name="Line 33"/>
              <p:cNvSpPr>
                <a:spLocks noChangeShapeType="1"/>
              </p:cNvSpPr>
              <p:nvPr/>
            </p:nvSpPr>
            <p:spPr bwMode="auto">
              <a:xfrm flipV="1">
                <a:off x="864" y="864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9" name="Line 34"/>
              <p:cNvSpPr>
                <a:spLocks noChangeShapeType="1"/>
              </p:cNvSpPr>
              <p:nvPr/>
            </p:nvSpPr>
            <p:spPr bwMode="auto">
              <a:xfrm flipH="1" flipV="1">
                <a:off x="864" y="864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23" name="Oval 35"/>
            <p:cNvSpPr>
              <a:spLocks noChangeArrowheads="1"/>
            </p:cNvSpPr>
            <p:nvPr/>
          </p:nvSpPr>
          <p:spPr bwMode="auto">
            <a:xfrm>
              <a:off x="2009775" y="1017588"/>
              <a:ext cx="5181600" cy="914400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7924" name="Group 36"/>
            <p:cNvGrpSpPr>
              <a:grpSpLocks/>
            </p:cNvGrpSpPr>
            <p:nvPr/>
          </p:nvGrpSpPr>
          <p:grpSpPr bwMode="auto">
            <a:xfrm>
              <a:off x="1476375" y="1322388"/>
              <a:ext cx="6261100" cy="317500"/>
              <a:chOff x="528" y="720"/>
              <a:chExt cx="3944" cy="200"/>
            </a:xfrm>
          </p:grpSpPr>
          <p:sp>
            <p:nvSpPr>
              <p:cNvPr id="37942" name="Oval 37"/>
              <p:cNvSpPr>
                <a:spLocks noChangeArrowheads="1"/>
              </p:cNvSpPr>
              <p:nvPr/>
            </p:nvSpPr>
            <p:spPr bwMode="auto">
              <a:xfrm>
                <a:off x="4128" y="8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7943" name="Object 38"/>
              <p:cNvGraphicFramePr>
                <a:graphicFrameLocks noChangeAspect="1"/>
              </p:cNvGraphicFramePr>
              <p:nvPr/>
            </p:nvGraphicFramePr>
            <p:xfrm>
              <a:off x="4272" y="720"/>
              <a:ext cx="20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75" name="Equation" r:id="rId12" imgW="317225" imgH="317225" progId="Equation.3">
                      <p:embed/>
                    </p:oleObj>
                  </mc:Choice>
                  <mc:Fallback>
                    <p:oleObj name="Equation" r:id="rId12" imgW="317225" imgH="317225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720"/>
                            <a:ext cx="20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44" name="Oval 39"/>
              <p:cNvSpPr>
                <a:spLocks noChangeArrowheads="1"/>
              </p:cNvSpPr>
              <p:nvPr/>
            </p:nvSpPr>
            <p:spPr bwMode="auto">
              <a:xfrm>
                <a:off x="768" y="8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7945" name="Object 40"/>
              <p:cNvGraphicFramePr>
                <a:graphicFrameLocks noChangeAspect="1"/>
              </p:cNvGraphicFramePr>
              <p:nvPr/>
            </p:nvGraphicFramePr>
            <p:xfrm>
              <a:off x="528" y="720"/>
              <a:ext cx="20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76" name="公式" r:id="rId14" imgW="317225" imgH="317225" progId="Equation.3">
                      <p:embed/>
                    </p:oleObj>
                  </mc:Choice>
                  <mc:Fallback>
                    <p:oleObj name="公式" r:id="rId14" imgW="317225" imgH="317225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720"/>
                            <a:ext cx="20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925" name="Oval 41"/>
            <p:cNvSpPr>
              <a:spLocks noChangeArrowheads="1"/>
            </p:cNvSpPr>
            <p:nvPr/>
          </p:nvSpPr>
          <p:spPr bwMode="auto">
            <a:xfrm>
              <a:off x="3152775" y="1169988"/>
              <a:ext cx="2971800" cy="5334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7926" name="Group 49"/>
            <p:cNvGrpSpPr>
              <a:grpSpLocks/>
            </p:cNvGrpSpPr>
            <p:nvPr/>
          </p:nvGrpSpPr>
          <p:grpSpPr bwMode="auto">
            <a:xfrm>
              <a:off x="2771775" y="1169988"/>
              <a:ext cx="3810000" cy="3276600"/>
              <a:chOff x="3168" y="1680"/>
              <a:chExt cx="2400" cy="2064"/>
            </a:xfrm>
          </p:grpSpPr>
          <p:grpSp>
            <p:nvGrpSpPr>
              <p:cNvPr id="37937" name="Group 50"/>
              <p:cNvGrpSpPr>
                <a:grpSpLocks/>
              </p:cNvGrpSpPr>
              <p:nvPr/>
            </p:nvGrpSpPr>
            <p:grpSpPr bwMode="auto">
              <a:xfrm>
                <a:off x="3408" y="1824"/>
                <a:ext cx="1872" cy="1920"/>
                <a:chOff x="1584" y="768"/>
                <a:chExt cx="1872" cy="1920"/>
              </a:xfrm>
            </p:grpSpPr>
            <p:sp>
              <p:nvSpPr>
                <p:cNvPr id="3794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2736" y="816"/>
                  <a:ext cx="720" cy="1872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1" name="Line 52"/>
                <p:cNvSpPr>
                  <a:spLocks noChangeShapeType="1"/>
                </p:cNvSpPr>
                <p:nvPr/>
              </p:nvSpPr>
              <p:spPr bwMode="auto">
                <a:xfrm flipH="1" flipV="1">
                  <a:off x="1584" y="768"/>
                  <a:ext cx="624" cy="1920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37938" name="Object 53"/>
              <p:cNvGraphicFramePr>
                <a:graphicFrameLocks noChangeAspect="1"/>
              </p:cNvGraphicFramePr>
              <p:nvPr/>
            </p:nvGraphicFramePr>
            <p:xfrm>
              <a:off x="5328" y="1680"/>
              <a:ext cx="24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77" name="Equation" r:id="rId16" imgW="380835" imgH="431613" progId="Equation.3">
                      <p:embed/>
                    </p:oleObj>
                  </mc:Choice>
                  <mc:Fallback>
                    <p:oleObj name="Equation" r:id="rId16" imgW="380835" imgH="431613" progId="Equation.3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8" y="1680"/>
                            <a:ext cx="240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9" name="Object 54"/>
              <p:cNvGraphicFramePr>
                <a:graphicFrameLocks noChangeAspect="1"/>
              </p:cNvGraphicFramePr>
              <p:nvPr/>
            </p:nvGraphicFramePr>
            <p:xfrm>
              <a:off x="3168" y="1680"/>
              <a:ext cx="24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78" name="Equation" r:id="rId18" imgW="380835" imgH="431613" progId="Equation.3">
                      <p:embed/>
                    </p:oleObj>
                  </mc:Choice>
                  <mc:Fallback>
                    <p:oleObj name="Equation" r:id="rId18" imgW="380835" imgH="431613" progId="Equation.3">
                      <p:embed/>
                      <p:pic>
                        <p:nvPicPr>
                          <p:cNvPr id="0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1680"/>
                            <a:ext cx="240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927" name="Group 55"/>
            <p:cNvGrpSpPr>
              <a:grpSpLocks/>
            </p:cNvGrpSpPr>
            <p:nvPr/>
          </p:nvGrpSpPr>
          <p:grpSpPr bwMode="auto">
            <a:xfrm>
              <a:off x="4143375" y="3074988"/>
              <a:ext cx="882650" cy="1525587"/>
              <a:chOff x="144" y="2640"/>
              <a:chExt cx="556" cy="961"/>
            </a:xfrm>
          </p:grpSpPr>
          <p:grpSp>
            <p:nvGrpSpPr>
              <p:cNvPr id="37929" name="Group 56"/>
              <p:cNvGrpSpPr>
                <a:grpSpLocks/>
              </p:cNvGrpSpPr>
              <p:nvPr/>
            </p:nvGrpSpPr>
            <p:grpSpPr bwMode="auto">
              <a:xfrm>
                <a:off x="144" y="2640"/>
                <a:ext cx="528" cy="864"/>
                <a:chOff x="2208" y="1824"/>
                <a:chExt cx="528" cy="864"/>
              </a:xfrm>
            </p:grpSpPr>
            <p:sp>
              <p:nvSpPr>
                <p:cNvPr id="37934" name="Line 57"/>
                <p:cNvSpPr>
                  <a:spLocks noChangeShapeType="1"/>
                </p:cNvSpPr>
                <p:nvPr/>
              </p:nvSpPr>
              <p:spPr bwMode="auto">
                <a:xfrm>
                  <a:off x="2448" y="1872"/>
                  <a:ext cx="288" cy="816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35" name="Line 58"/>
                <p:cNvSpPr>
                  <a:spLocks noChangeShapeType="1"/>
                </p:cNvSpPr>
                <p:nvPr/>
              </p:nvSpPr>
              <p:spPr bwMode="auto">
                <a:xfrm>
                  <a:off x="2736" y="1824"/>
                  <a:ext cx="0" cy="864"/>
                </a:xfrm>
                <a:prstGeom prst="line">
                  <a:avLst/>
                </a:prstGeom>
                <a:noFill/>
                <a:ln w="12700">
                  <a:solidFill>
                    <a:schemeClr val="tx2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36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2208" y="1920"/>
                  <a:ext cx="240" cy="768"/>
                </a:xfrm>
                <a:prstGeom prst="line">
                  <a:avLst/>
                </a:prstGeom>
                <a:noFill/>
                <a:ln w="38100">
                  <a:solidFill>
                    <a:srgbClr val="FF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930" name="Group 60"/>
              <p:cNvGrpSpPr>
                <a:grpSpLocks/>
              </p:cNvGrpSpPr>
              <p:nvPr/>
            </p:nvGrpSpPr>
            <p:grpSpPr bwMode="auto">
              <a:xfrm>
                <a:off x="498" y="2832"/>
                <a:ext cx="165" cy="584"/>
                <a:chOff x="847" y="3413"/>
                <a:chExt cx="165" cy="584"/>
              </a:xfrm>
            </p:grpSpPr>
            <p:sp>
              <p:nvSpPr>
                <p:cNvPr id="37932" name="Rectangle 61"/>
                <p:cNvSpPr>
                  <a:spLocks noChangeArrowheads="1"/>
                </p:cNvSpPr>
                <p:nvPr/>
              </p:nvSpPr>
              <p:spPr bwMode="auto">
                <a:xfrm>
                  <a:off x="928" y="3413"/>
                  <a:ext cx="84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i="1">
                      <a:latin typeface="Times New Roman" panose="02020603050405020304" pitchFamily="18" charset="0"/>
                    </a:rPr>
                    <a:t>'</a:t>
                  </a:r>
                  <a:endParaRPr kumimoji="1" lang="en-US" altLang="zh-CN" sz="24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33" name="Rectangle 62"/>
                <p:cNvSpPr>
                  <a:spLocks noChangeArrowheads="1"/>
                </p:cNvSpPr>
                <p:nvPr/>
              </p:nvSpPr>
              <p:spPr bwMode="auto">
                <a:xfrm>
                  <a:off x="847" y="3450"/>
                  <a:ext cx="127" cy="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3000" i="1"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931" name="Arc 63"/>
              <p:cNvSpPr>
                <a:spLocks/>
              </p:cNvSpPr>
              <p:nvPr/>
            </p:nvSpPr>
            <p:spPr bwMode="auto">
              <a:xfrm>
                <a:off x="576" y="3216"/>
                <a:ext cx="124" cy="385"/>
              </a:xfrm>
              <a:custGeom>
                <a:avLst/>
                <a:gdLst>
                  <a:gd name="T0" fmla="*/ 0 w 8843"/>
                  <a:gd name="T1" fmla="*/ 0 h 21576"/>
                  <a:gd name="T2" fmla="*/ 0 w 8843"/>
                  <a:gd name="T3" fmla="*/ 0 h 21576"/>
                  <a:gd name="T4" fmla="*/ 0 w 8843"/>
                  <a:gd name="T5" fmla="*/ 0 h 21576"/>
                  <a:gd name="T6" fmla="*/ 0 60000 65536"/>
                  <a:gd name="T7" fmla="*/ 0 60000 65536"/>
                  <a:gd name="T8" fmla="*/ 0 60000 65536"/>
                  <a:gd name="T9" fmla="*/ 0 w 8843"/>
                  <a:gd name="T10" fmla="*/ 0 h 21576"/>
                  <a:gd name="T11" fmla="*/ 8843 w 8843"/>
                  <a:gd name="T12" fmla="*/ 21576 h 215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843" h="21576" fill="none" extrusionOk="0">
                    <a:moveTo>
                      <a:pt x="0" y="1869"/>
                    </a:moveTo>
                    <a:cubicBezTo>
                      <a:pt x="2466" y="762"/>
                      <a:pt x="5118" y="128"/>
                      <a:pt x="7819" y="0"/>
                    </a:cubicBezTo>
                  </a:path>
                  <a:path w="8843" h="21576" stroke="0" extrusionOk="0">
                    <a:moveTo>
                      <a:pt x="0" y="1869"/>
                    </a:moveTo>
                    <a:cubicBezTo>
                      <a:pt x="2466" y="762"/>
                      <a:pt x="5118" y="128"/>
                      <a:pt x="7819" y="0"/>
                    </a:cubicBezTo>
                    <a:lnTo>
                      <a:pt x="8843" y="21576"/>
                    </a:lnTo>
                    <a:lnTo>
                      <a:pt x="0" y="1869"/>
                    </a:lnTo>
                    <a:close/>
                  </a:path>
                </a:pathLst>
              </a:cu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28" name="Rectangle 73"/>
            <p:cNvSpPr>
              <a:spLocks noChangeArrowheads="1"/>
            </p:cNvSpPr>
            <p:nvPr/>
          </p:nvSpPr>
          <p:spPr bwMode="auto">
            <a:xfrm>
              <a:off x="6119814" y="3897313"/>
              <a:ext cx="1993900" cy="63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1600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1600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1600">
                  <a:latin typeface="Times New Roman" panose="02020603050405020304" pitchFamily="18" charset="0"/>
                </a:rPr>
                <a:t>&lt; </a:t>
              </a:r>
              <a:r>
                <a:rPr kumimoji="1" lang="en-US" altLang="zh-CN" sz="1600" i="1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1600">
                  <a:latin typeface="Times New Roman" panose="02020603050405020304" pitchFamily="18" charset="0"/>
                </a:rPr>
                <a:t>&gt;</a:t>
              </a:r>
              <a:r>
                <a:rPr kumimoji="1" lang="en-US" altLang="zh-CN" sz="1600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1600" baseline="-25000"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146" name="AutoShape 57"/>
          <p:cNvSpPr>
            <a:spLocks/>
          </p:cNvSpPr>
          <p:nvPr/>
        </p:nvSpPr>
        <p:spPr bwMode="auto">
          <a:xfrm>
            <a:off x="344488" y="2349500"/>
            <a:ext cx="288925" cy="609600"/>
          </a:xfrm>
          <a:prstGeom prst="leftBrace">
            <a:avLst>
              <a:gd name="adj1" fmla="val 2074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47" name="Object 58"/>
          <p:cNvGraphicFramePr>
            <a:graphicFrameLocks noChangeAspect="1"/>
          </p:cNvGraphicFramePr>
          <p:nvPr/>
        </p:nvGraphicFramePr>
        <p:xfrm>
          <a:off x="655638" y="2565400"/>
          <a:ext cx="12001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9" name="Equation" r:id="rId20" imgW="1371600" imgH="673100" progId="Equation.DSMT4">
                  <p:embed/>
                </p:oleObj>
              </mc:Choice>
              <mc:Fallback>
                <p:oleObj name="Equation" r:id="rId20" imgW="1371600" imgH="6731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2565400"/>
                        <a:ext cx="120015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59"/>
          <p:cNvGraphicFramePr>
            <a:graphicFrameLocks noChangeAspect="1"/>
          </p:cNvGraphicFramePr>
          <p:nvPr/>
        </p:nvGraphicFramePr>
        <p:xfrm>
          <a:off x="777875" y="2205038"/>
          <a:ext cx="5048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0" name="Equation" r:id="rId22" imgW="457002" imgH="317362" progId="Equation.DSMT4">
                  <p:embed/>
                </p:oleObj>
              </mc:Choice>
              <mc:Fallback>
                <p:oleObj name="Equation" r:id="rId22" imgW="457002" imgH="317362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2205038"/>
                        <a:ext cx="5048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60"/>
          <p:cNvGraphicFramePr>
            <a:graphicFrameLocks noChangeAspect="1"/>
          </p:cNvGraphicFramePr>
          <p:nvPr/>
        </p:nvGraphicFramePr>
        <p:xfrm>
          <a:off x="2111375" y="2243138"/>
          <a:ext cx="16922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1" name="Equation" r:id="rId24" imgW="1459866" imgH="393529" progId="Equation.DSMT4">
                  <p:embed/>
                </p:oleObj>
              </mc:Choice>
              <mc:Fallback>
                <p:oleObj name="Equation" r:id="rId24" imgW="1459866" imgH="393529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2243138"/>
                        <a:ext cx="16922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Rectangle 61"/>
          <p:cNvSpPr>
            <a:spLocks noChangeArrowheads="1"/>
          </p:cNvSpPr>
          <p:nvPr/>
        </p:nvSpPr>
        <p:spPr bwMode="auto">
          <a:xfrm>
            <a:off x="3949700" y="2720975"/>
            <a:ext cx="839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min</a:t>
            </a:r>
            <a:endParaRPr lang="en-US" altLang="zh-CN" sz="2400">
              <a:solidFill>
                <a:srgbClr val="0000CC"/>
              </a:solidFill>
            </a:endParaRPr>
          </a:p>
        </p:txBody>
      </p:sp>
      <p:sp>
        <p:nvSpPr>
          <p:cNvPr id="151" name="Rectangle 62"/>
          <p:cNvSpPr>
            <a:spLocks noChangeArrowheads="1"/>
          </p:cNvSpPr>
          <p:nvPr/>
        </p:nvSpPr>
        <p:spPr bwMode="auto">
          <a:xfrm>
            <a:off x="3927475" y="2206625"/>
            <a:ext cx="1008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max</a:t>
            </a:r>
            <a:endParaRPr lang="en-US" altLang="zh-CN" sz="2400">
              <a:solidFill>
                <a:srgbClr val="FF0000"/>
              </a:solidFill>
            </a:endParaRPr>
          </a:p>
        </p:txBody>
      </p:sp>
      <p:graphicFrame>
        <p:nvGraphicFramePr>
          <p:cNvPr id="152" name="Object 63"/>
          <p:cNvGraphicFramePr>
            <a:graphicFrameLocks noChangeAspect="1"/>
          </p:cNvGraphicFramePr>
          <p:nvPr/>
        </p:nvGraphicFramePr>
        <p:xfrm>
          <a:off x="2300288" y="2738438"/>
          <a:ext cx="13843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2" name="Equation" r:id="rId26" imgW="1193800" imgH="393700" progId="Equation.DSMT4">
                  <p:embed/>
                </p:oleObj>
              </mc:Choice>
              <mc:Fallback>
                <p:oleObj name="Equation" r:id="rId26" imgW="1193800" imgH="3937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2738438"/>
                        <a:ext cx="13843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" name="椭圆 153"/>
          <p:cNvSpPr>
            <a:spLocks noChangeArrowheads="1"/>
          </p:cNvSpPr>
          <p:nvPr/>
        </p:nvSpPr>
        <p:spPr bwMode="auto">
          <a:xfrm>
            <a:off x="3132138" y="1323975"/>
            <a:ext cx="393700" cy="88106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57" name="Object 23"/>
          <p:cNvGraphicFramePr>
            <a:graphicFrameLocks noChangeAspect="1"/>
          </p:cNvGraphicFramePr>
          <p:nvPr/>
        </p:nvGraphicFramePr>
        <p:xfrm>
          <a:off x="215900" y="1395413"/>
          <a:ext cx="35734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3" name="Equation" r:id="rId28" imgW="4000500" imgH="762000" progId="Equation.DSMT4">
                  <p:embed/>
                </p:oleObj>
              </mc:Choice>
              <mc:Fallback>
                <p:oleObj name="Equation" r:id="rId28" imgW="4000500" imgH="762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395413"/>
                        <a:ext cx="35734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" name="Rectangle 2"/>
          <p:cNvSpPr>
            <a:spLocks noChangeArrowheads="1"/>
          </p:cNvSpPr>
          <p:nvPr/>
        </p:nvSpPr>
        <p:spPr bwMode="auto">
          <a:xfrm>
            <a:off x="142875" y="3165475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特别地，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159" name="Object 23"/>
          <p:cNvGraphicFramePr>
            <a:graphicFrameLocks noChangeAspect="1"/>
          </p:cNvGraphicFramePr>
          <p:nvPr/>
        </p:nvGraphicFramePr>
        <p:xfrm>
          <a:off x="2411413" y="3068638"/>
          <a:ext cx="1701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4" name="Equation" r:id="rId30" imgW="1905000" imgH="762000" progId="Equation.DSMT4">
                  <p:embed/>
                </p:oleObj>
              </mc:Choice>
              <mc:Fallback>
                <p:oleObj name="Equation" r:id="rId30" imgW="1905000" imgH="762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068638"/>
                        <a:ext cx="17018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79" grpId="0"/>
      <p:bldP spid="80" grpId="0"/>
      <p:bldP spid="82" grpId="0"/>
      <p:bldP spid="84" grpId="0"/>
      <p:bldP spid="85" grpId="0"/>
      <p:bldP spid="86" grpId="0"/>
      <p:bldP spid="87" grpId="0"/>
      <p:bldP spid="88" grpId="0"/>
      <p:bldP spid="13" grpId="0"/>
      <p:bldP spid="146" grpId="0" animBg="1"/>
      <p:bldP spid="150" grpId="0"/>
      <p:bldP spid="151" grpId="0"/>
      <p:bldP spid="154" grpId="0" animBg="1"/>
      <p:bldP spid="1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52388" y="157163"/>
            <a:ext cx="415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2. </a:t>
            </a:r>
            <a:r>
              <a:rPr kumimoji="1" lang="zh-CN" altLang="en-US" sz="2800">
                <a:latin typeface="Times New Roman" panose="02020603050405020304" pitchFamily="18" charset="0"/>
              </a:rPr>
              <a:t>劈尖干涉</a:t>
            </a:r>
            <a:r>
              <a:rPr kumimoji="1" lang="en-US" altLang="zh-CN" sz="2800">
                <a:latin typeface="Times New Roman" panose="02020603050405020304" pitchFamily="18" charset="0"/>
              </a:rPr>
              <a:t>(</a:t>
            </a:r>
            <a:r>
              <a:rPr kumimoji="1" lang="zh-CN" altLang="en-US" sz="2800">
                <a:latin typeface="Times New Roman" panose="02020603050405020304" pitchFamily="18" charset="0"/>
              </a:rPr>
              <a:t>等厚干涉</a:t>
            </a:r>
            <a:r>
              <a:rPr kumimoji="1" lang="en-US" altLang="zh-CN" sz="2800">
                <a:latin typeface="Times New Roman" panose="02020603050405020304" pitchFamily="18" charset="0"/>
              </a:rPr>
              <a:t>)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91" name="Object 56"/>
          <p:cNvGraphicFramePr>
            <a:graphicFrameLocks noChangeAspect="1"/>
          </p:cNvGraphicFramePr>
          <p:nvPr/>
        </p:nvGraphicFramePr>
        <p:xfrm>
          <a:off x="190500" y="1352550"/>
          <a:ext cx="13684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3" imgW="1256755" imgH="672808" progId="Equation.DSMT4">
                  <p:embed/>
                </p:oleObj>
              </mc:Choice>
              <mc:Fallback>
                <p:oleObj name="Equation" r:id="rId3" imgW="1256755" imgH="672808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352550"/>
                        <a:ext cx="136842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" name="Group 57"/>
          <p:cNvGrpSpPr>
            <a:grpSpLocks/>
          </p:cNvGrpSpPr>
          <p:nvPr/>
        </p:nvGrpSpPr>
        <p:grpSpPr bwMode="auto">
          <a:xfrm>
            <a:off x="1630363" y="1320800"/>
            <a:ext cx="3803650" cy="1008063"/>
            <a:chOff x="1610" y="3246"/>
            <a:chExt cx="2344" cy="608"/>
          </a:xfrm>
        </p:grpSpPr>
        <p:sp>
          <p:nvSpPr>
            <p:cNvPr id="38936" name="AutoShape 58"/>
            <p:cNvSpPr>
              <a:spLocks/>
            </p:cNvSpPr>
            <p:nvPr/>
          </p:nvSpPr>
          <p:spPr bwMode="auto">
            <a:xfrm>
              <a:off x="1610" y="3271"/>
              <a:ext cx="91" cy="431"/>
            </a:xfrm>
            <a:prstGeom prst="leftBrace">
              <a:avLst>
                <a:gd name="adj1" fmla="val 39469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8937" name="Object 59"/>
            <p:cNvGraphicFramePr>
              <a:graphicFrameLocks noChangeAspect="1"/>
            </p:cNvGraphicFramePr>
            <p:nvPr/>
          </p:nvGraphicFramePr>
          <p:xfrm>
            <a:off x="2536" y="3249"/>
            <a:ext cx="1326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42" name="Equation" r:id="rId5" imgW="2286000" imgH="342900" progId="Equation.DSMT4">
                    <p:embed/>
                  </p:oleObj>
                </mc:Choice>
                <mc:Fallback>
                  <p:oleObj name="Equation" r:id="rId5" imgW="2286000" imgH="3429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6" y="3249"/>
                          <a:ext cx="1326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8" name="Object 60"/>
            <p:cNvGraphicFramePr>
              <a:graphicFrameLocks noChangeAspect="1"/>
            </p:cNvGraphicFramePr>
            <p:nvPr/>
          </p:nvGraphicFramePr>
          <p:xfrm>
            <a:off x="1761" y="3246"/>
            <a:ext cx="289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43" name="Equation" r:id="rId7" imgW="406224" imgH="279279" progId="Equation.DSMT4">
                    <p:embed/>
                  </p:oleObj>
                </mc:Choice>
                <mc:Fallback>
                  <p:oleObj name="Equation" r:id="rId7" imgW="406224" imgH="279279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1" y="3246"/>
                          <a:ext cx="289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9" name="Object 61"/>
            <p:cNvGraphicFramePr>
              <a:graphicFrameLocks noChangeAspect="1"/>
            </p:cNvGraphicFramePr>
            <p:nvPr/>
          </p:nvGraphicFramePr>
          <p:xfrm>
            <a:off x="1722" y="3450"/>
            <a:ext cx="74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44" name="Equation" r:id="rId9" imgW="1371600" imgH="673100" progId="Equation.DSMT4">
                    <p:embed/>
                  </p:oleObj>
                </mc:Choice>
                <mc:Fallback>
                  <p:oleObj name="Equation" r:id="rId9" imgW="1371600" imgH="6731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" y="3450"/>
                          <a:ext cx="74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0" name="Object 62"/>
            <p:cNvGraphicFramePr>
              <a:graphicFrameLocks noChangeAspect="1"/>
            </p:cNvGraphicFramePr>
            <p:nvPr/>
          </p:nvGraphicFramePr>
          <p:xfrm>
            <a:off x="2547" y="3540"/>
            <a:ext cx="140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45" name="Equation" r:id="rId11" imgW="2425700" imgH="342900" progId="Equation.DSMT4">
                    <p:embed/>
                  </p:oleObj>
                </mc:Choice>
                <mc:Fallback>
                  <p:oleObj name="Equation" r:id="rId11" imgW="2425700" imgH="3429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7" y="3540"/>
                          <a:ext cx="1407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" name="Rectangle 2"/>
          <p:cNvSpPr>
            <a:spLocks noChangeArrowheads="1"/>
          </p:cNvSpPr>
          <p:nvPr/>
        </p:nvSpPr>
        <p:spPr bwMode="auto">
          <a:xfrm>
            <a:off x="120650" y="736600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明暗条件</a:t>
            </a:r>
          </a:p>
        </p:txBody>
      </p:sp>
      <p:graphicFrame>
        <p:nvGraphicFramePr>
          <p:cNvPr id="5126" name="Object 7"/>
          <p:cNvGraphicFramePr>
            <a:graphicFrameLocks noChangeAspect="1"/>
          </p:cNvGraphicFramePr>
          <p:nvPr/>
        </p:nvGraphicFramePr>
        <p:xfrm>
          <a:off x="5648325" y="1174750"/>
          <a:ext cx="33829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BMP 图像" r:id="rId13" imgW="0" imgH="0" progId="Paint.Picture">
                  <p:embed/>
                </p:oleObj>
              </mc:Choice>
              <mc:Fallback>
                <p:oleObj name="BMP 图像" r:id="rId13" imgW="0" imgH="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1174750"/>
                        <a:ext cx="3382963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 2"/>
          <p:cNvSpPr>
            <a:spLocks noChangeArrowheads="1"/>
          </p:cNvSpPr>
          <p:nvPr/>
        </p:nvSpPr>
        <p:spPr bwMode="auto">
          <a:xfrm>
            <a:off x="120650" y="2279650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条纹特征</a:t>
            </a:r>
          </a:p>
        </p:txBody>
      </p:sp>
      <p:sp>
        <p:nvSpPr>
          <p:cNvPr id="102" name="Text Box 2"/>
          <p:cNvSpPr txBox="1">
            <a:spLocks noChangeArrowheads="1"/>
          </p:cNvSpPr>
          <p:nvPr/>
        </p:nvSpPr>
        <p:spPr bwMode="auto">
          <a:xfrm>
            <a:off x="90488" y="3308350"/>
            <a:ext cx="8940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劈尖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愈厚</a:t>
            </a:r>
            <a:r>
              <a:rPr kumimoji="1" lang="zh-CN" altLang="en-US" sz="2800">
                <a:latin typeface="Times New Roman" panose="02020603050405020304" pitchFamily="18" charset="0"/>
              </a:rPr>
              <a:t>处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条纹级别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愈高</a:t>
            </a:r>
            <a:r>
              <a:rPr kumimoji="1" lang="en-US" altLang="zh-CN" sz="2800">
                <a:latin typeface="Times New Roman" panose="02020603050405020304" pitchFamily="18" charset="0"/>
              </a:rPr>
              <a:t>;</a:t>
            </a:r>
            <a:r>
              <a:rPr kumimoji="1" lang="zh-CN" altLang="en-US" sz="2800">
                <a:latin typeface="Times New Roman" panose="02020603050405020304" pitchFamily="18" charset="0"/>
              </a:rPr>
              <a:t>棱边处</a:t>
            </a:r>
            <a:r>
              <a:rPr kumimoji="1" lang="zh-CN" altLang="en-US" sz="2800" i="1"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d </a:t>
            </a: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=0</a:t>
            </a:r>
            <a:r>
              <a:rPr kumimoji="1" lang="en-US" altLang="zh-CN" sz="2800">
                <a:latin typeface="Times New Roman" panose="02020603050405020304" pitchFamily="18" charset="0"/>
              </a:rPr>
              <a:t>,  </a:t>
            </a:r>
            <a:r>
              <a:rPr kumimoji="1" lang="zh-CN" altLang="en-US" sz="2800">
                <a:latin typeface="Times New Roman" panose="02020603050405020304" pitchFamily="18" charset="0"/>
              </a:rPr>
              <a:t>对应着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暗纹</a:t>
            </a:r>
          </a:p>
        </p:txBody>
      </p:sp>
      <p:sp>
        <p:nvSpPr>
          <p:cNvPr id="104" name="Text Box 4"/>
          <p:cNvSpPr txBox="1">
            <a:spLocks noChangeArrowheads="1"/>
          </p:cNvSpPr>
          <p:nvPr/>
        </p:nvSpPr>
        <p:spPr bwMode="auto">
          <a:xfrm>
            <a:off x="120650" y="3851275"/>
            <a:ext cx="594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相邻两明（暗）纹间对应的厚度差</a:t>
            </a:r>
          </a:p>
        </p:txBody>
      </p:sp>
      <p:sp>
        <p:nvSpPr>
          <p:cNvPr id="107" name="Rectangle 37"/>
          <p:cNvSpPr>
            <a:spLocks noChangeArrowheads="1"/>
          </p:cNvSpPr>
          <p:nvPr/>
        </p:nvSpPr>
        <p:spPr bwMode="auto">
          <a:xfrm>
            <a:off x="5529263" y="3851275"/>
            <a:ext cx="1716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</a:p>
        </p:txBody>
      </p:sp>
      <p:sp>
        <p:nvSpPr>
          <p:cNvPr id="108" name="Rectangle 3"/>
          <p:cNvSpPr>
            <a:spLocks noChangeArrowheads="1"/>
          </p:cNvSpPr>
          <p:nvPr/>
        </p:nvSpPr>
        <p:spPr bwMode="auto">
          <a:xfrm>
            <a:off x="130175" y="4437063"/>
            <a:ext cx="3748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明（暗）纹间距 </a:t>
            </a:r>
            <a:endParaRPr kumimoji="1" lang="en-US" altLang="zh-CN" sz="2800" i="1">
              <a:latin typeface="Times New Roman" panose="02020603050405020304" pitchFamily="18" charset="0"/>
            </a:endParaRPr>
          </a:p>
        </p:txBody>
      </p:sp>
      <p:graphicFrame>
        <p:nvGraphicFramePr>
          <p:cNvPr id="109" name="Object 5"/>
          <p:cNvGraphicFramePr>
            <a:graphicFrameLocks noChangeAspect="1"/>
          </p:cNvGraphicFramePr>
          <p:nvPr/>
        </p:nvGraphicFramePr>
        <p:xfrm>
          <a:off x="2900363" y="4394200"/>
          <a:ext cx="13081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7" name="Equation" r:id="rId15" imgW="1266923" imgH="542970" progId="Equation.DSMT4">
                  <p:embed/>
                </p:oleObj>
              </mc:Choice>
              <mc:Fallback>
                <p:oleObj name="Equation" r:id="rId15" imgW="1266923" imgH="54297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4394200"/>
                        <a:ext cx="13081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Rectangle 39"/>
          <p:cNvSpPr>
            <a:spLocks noChangeArrowheads="1"/>
          </p:cNvSpPr>
          <p:nvPr/>
        </p:nvSpPr>
        <p:spPr bwMode="auto">
          <a:xfrm>
            <a:off x="187325" y="5559425"/>
            <a:ext cx="722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kumimoji="1" lang="zh-CN" altLang="en-US" sz="2800">
                <a:latin typeface="Times New Roman" panose="02020603050405020304" pitchFamily="18" charset="0"/>
              </a:rPr>
              <a:t>条纹向薄膜厚度较小的方向移动</a:t>
            </a:r>
          </a:p>
        </p:txBody>
      </p:sp>
      <p:sp>
        <p:nvSpPr>
          <p:cNvPr id="113" name="Rectangle 2"/>
          <p:cNvSpPr>
            <a:spLocks noChangeArrowheads="1"/>
          </p:cNvSpPr>
          <p:nvPr/>
        </p:nvSpPr>
        <p:spPr bwMode="auto">
          <a:xfrm>
            <a:off x="165100" y="5049838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动态反应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9375" y="2762250"/>
            <a:ext cx="415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同一膜厚</a:t>
            </a:r>
            <a:r>
              <a:rPr kumimoji="1" lang="zh-CN" altLang="en-US" sz="2800">
                <a:latin typeface="Times New Roman" panose="02020603050405020304" pitchFamily="18" charset="0"/>
              </a:rPr>
              <a:t>对应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同一级</a:t>
            </a:r>
            <a:r>
              <a:rPr kumimoji="1" lang="zh-CN" altLang="en-US" sz="2800">
                <a:latin typeface="Times New Roman" panose="02020603050405020304" pitchFamily="18" charset="0"/>
              </a:rPr>
              <a:t>条纹</a:t>
            </a:r>
          </a:p>
        </p:txBody>
      </p:sp>
      <p:sp>
        <p:nvSpPr>
          <p:cNvPr id="114" name="Rectangle 39"/>
          <p:cNvSpPr>
            <a:spLocks noChangeArrowheads="1"/>
          </p:cNvSpPr>
          <p:nvPr/>
        </p:nvSpPr>
        <p:spPr bwMode="auto">
          <a:xfrm>
            <a:off x="187325" y="6178550"/>
            <a:ext cx="722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条纹移动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级</a:t>
            </a:r>
            <a:r>
              <a:rPr kumimoji="1" lang="zh-CN" altLang="en-US" sz="2800">
                <a:latin typeface="Times New Roman" panose="02020603050405020304" pitchFamily="18" charset="0"/>
              </a:rPr>
              <a:t>对应的厚度变化</a:t>
            </a:r>
          </a:p>
        </p:txBody>
      </p:sp>
      <p:graphicFrame>
        <p:nvGraphicFramePr>
          <p:cNvPr id="115" name="Object 5"/>
          <p:cNvGraphicFramePr>
            <a:graphicFrameLocks noChangeAspect="1"/>
          </p:cNvGraphicFramePr>
          <p:nvPr/>
        </p:nvGraphicFramePr>
        <p:xfrm>
          <a:off x="4795838" y="6016625"/>
          <a:ext cx="10763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8" name="Equation" r:id="rId17" imgW="904945" imgH="542970" progId="Equation.DSMT4">
                  <p:embed/>
                </p:oleObj>
              </mc:Choice>
              <mc:Fallback>
                <p:oleObj name="Equation" r:id="rId17" imgW="904945" imgH="54297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6016625"/>
                        <a:ext cx="1076325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>
            <a:cxnSpLocks noChangeShapeType="1"/>
          </p:cNvCxnSpPr>
          <p:nvPr/>
        </p:nvCxnSpPr>
        <p:spPr bwMode="auto">
          <a:xfrm>
            <a:off x="7505700" y="1682750"/>
            <a:ext cx="0" cy="341313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24"/>
          <p:cNvCxnSpPr>
            <a:cxnSpLocks noChangeShapeType="1"/>
          </p:cNvCxnSpPr>
          <p:nvPr/>
        </p:nvCxnSpPr>
        <p:spPr bwMode="auto">
          <a:xfrm>
            <a:off x="8027988" y="1633538"/>
            <a:ext cx="0" cy="341312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6397625" y="2098675"/>
            <a:ext cx="27527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</a:rPr>
              <a:t>每一小区间等效</a:t>
            </a:r>
            <a:endParaRPr kumimoji="1" lang="en-US" altLang="zh-CN" sz="200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等倾干涉</a:t>
            </a:r>
          </a:p>
        </p:txBody>
      </p: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>
            <a:off x="7667625" y="1701800"/>
            <a:ext cx="0" cy="306388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28"/>
          <p:cNvCxnSpPr>
            <a:cxnSpLocks noChangeShapeType="1"/>
          </p:cNvCxnSpPr>
          <p:nvPr/>
        </p:nvCxnSpPr>
        <p:spPr bwMode="auto">
          <a:xfrm>
            <a:off x="7848600" y="1658938"/>
            <a:ext cx="0" cy="342900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505700" y="1701800"/>
            <a:ext cx="161925" cy="30003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/>
      <p:bldP spid="102" grpId="0"/>
      <p:bldP spid="104" grpId="0"/>
      <p:bldP spid="107" grpId="0"/>
      <p:bldP spid="108" grpId="0"/>
      <p:bldP spid="111" grpId="0"/>
      <p:bldP spid="113" grpId="0"/>
      <p:bldP spid="14" grpId="0"/>
      <p:bldP spid="114" grpId="0"/>
      <p:bldP spid="26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52388" y="157163"/>
            <a:ext cx="2752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3. </a:t>
            </a:r>
            <a:r>
              <a:rPr kumimoji="1" lang="zh-CN" altLang="en-US" sz="2800">
                <a:latin typeface="Times New Roman" panose="02020603050405020304" pitchFamily="18" charset="0"/>
              </a:rPr>
              <a:t>牛顿环</a:t>
            </a:r>
          </a:p>
        </p:txBody>
      </p:sp>
      <p:graphicFrame>
        <p:nvGraphicFramePr>
          <p:cNvPr id="31" name="Object 10"/>
          <p:cNvGraphicFramePr>
            <a:graphicFrameLocks noChangeAspect="1"/>
          </p:cNvGraphicFramePr>
          <p:nvPr/>
        </p:nvGraphicFramePr>
        <p:xfrm>
          <a:off x="244475" y="1989138"/>
          <a:ext cx="5048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3" name="Equation" r:id="rId3" imgW="495085" imgH="228501" progId="Equation.DSMT4">
                  <p:embed/>
                </p:oleObj>
              </mc:Choice>
              <mc:Fallback>
                <p:oleObj name="Equation" r:id="rId3" imgW="495085" imgH="2285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1989138"/>
                        <a:ext cx="5048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5"/>
          <p:cNvGrpSpPr>
            <a:grpSpLocks/>
          </p:cNvGrpSpPr>
          <p:nvPr/>
        </p:nvGrpSpPr>
        <p:grpSpPr bwMode="auto">
          <a:xfrm>
            <a:off x="820738" y="1449388"/>
            <a:ext cx="3851275" cy="1366837"/>
            <a:chOff x="1293" y="2546"/>
            <a:chExt cx="2426" cy="861"/>
          </a:xfrm>
        </p:grpSpPr>
        <p:sp>
          <p:nvSpPr>
            <p:cNvPr id="39980" name="AutoShape 13"/>
            <p:cNvSpPr>
              <a:spLocks/>
            </p:cNvSpPr>
            <p:nvPr/>
          </p:nvSpPr>
          <p:spPr bwMode="auto">
            <a:xfrm>
              <a:off x="1293" y="2659"/>
              <a:ext cx="113" cy="635"/>
            </a:xfrm>
            <a:prstGeom prst="leftBrace">
              <a:avLst>
                <a:gd name="adj1" fmla="val 4682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9981" name="Object 14"/>
            <p:cNvGraphicFramePr>
              <a:graphicFrameLocks noChangeAspect="1"/>
            </p:cNvGraphicFramePr>
            <p:nvPr/>
          </p:nvGraphicFramePr>
          <p:xfrm>
            <a:off x="1451" y="2546"/>
            <a:ext cx="226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84" name="Equation" r:id="rId5" imgW="3695700" imgH="812800" progId="Equation.DSMT4">
                    <p:embed/>
                  </p:oleObj>
                </mc:Choice>
                <mc:Fallback>
                  <p:oleObj name="Equation" r:id="rId5" imgW="3695700" imgH="812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546"/>
                          <a:ext cx="226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2" name="Object 54"/>
            <p:cNvGraphicFramePr>
              <a:graphicFrameLocks noChangeAspect="1"/>
            </p:cNvGraphicFramePr>
            <p:nvPr/>
          </p:nvGraphicFramePr>
          <p:xfrm>
            <a:off x="1451" y="3113"/>
            <a:ext cx="2268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85" name="Equation" r:id="rId7" imgW="3759200" imgH="457200" progId="Equation.DSMT4">
                    <p:embed/>
                  </p:oleObj>
                </mc:Choice>
                <mc:Fallback>
                  <p:oleObj name="Equation" r:id="rId7" imgW="3759200" imgH="4572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3113"/>
                          <a:ext cx="2268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45" descr="C:\Documents and Settings\Administrator\桌面\pic_48950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32338" y="3151754"/>
            <a:ext cx="2537801" cy="1691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2" name="Group 64"/>
          <p:cNvGrpSpPr>
            <a:grpSpLocks/>
          </p:cNvGrpSpPr>
          <p:nvPr/>
        </p:nvGrpSpPr>
        <p:grpSpPr bwMode="auto">
          <a:xfrm>
            <a:off x="6288088" y="1631950"/>
            <a:ext cx="2449512" cy="1377950"/>
            <a:chOff x="3470" y="1205"/>
            <a:chExt cx="2132" cy="1200"/>
          </a:xfrm>
        </p:grpSpPr>
        <p:sp>
          <p:nvSpPr>
            <p:cNvPr id="39975" name="Line 65"/>
            <p:cNvSpPr>
              <a:spLocks noChangeShapeType="1"/>
            </p:cNvSpPr>
            <p:nvPr/>
          </p:nvSpPr>
          <p:spPr bwMode="auto">
            <a:xfrm>
              <a:off x="4619" y="1483"/>
              <a:ext cx="80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6" name="Oval 66"/>
            <p:cNvSpPr>
              <a:spLocks noChangeArrowheads="1"/>
            </p:cNvSpPr>
            <p:nvPr/>
          </p:nvSpPr>
          <p:spPr bwMode="auto">
            <a:xfrm>
              <a:off x="3546" y="1298"/>
              <a:ext cx="2012" cy="92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470" y="1205"/>
              <a:ext cx="2132" cy="6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zh-CN">
                <a:latin typeface="Arial" charset="0"/>
              </a:endParaRPr>
            </a:p>
          </p:txBody>
        </p:sp>
        <p:sp>
          <p:nvSpPr>
            <p:cNvPr id="39978" name="Rectangle 68"/>
            <p:cNvSpPr>
              <a:spLocks noChangeArrowheads="1"/>
            </p:cNvSpPr>
            <p:nvPr/>
          </p:nvSpPr>
          <p:spPr bwMode="auto">
            <a:xfrm>
              <a:off x="3591" y="2221"/>
              <a:ext cx="1922" cy="18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9" name="Line 69"/>
            <p:cNvSpPr>
              <a:spLocks noChangeShapeType="1"/>
            </p:cNvSpPr>
            <p:nvPr/>
          </p:nvSpPr>
          <p:spPr bwMode="auto">
            <a:xfrm flipH="1">
              <a:off x="3606" y="1884"/>
              <a:ext cx="19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17"/>
          <p:cNvGrpSpPr>
            <a:grpSpLocks/>
          </p:cNvGrpSpPr>
          <p:nvPr/>
        </p:nvGrpSpPr>
        <p:grpSpPr bwMode="auto">
          <a:xfrm>
            <a:off x="6548438" y="471488"/>
            <a:ext cx="1824037" cy="882650"/>
            <a:chOff x="3744" y="0"/>
            <a:chExt cx="1680" cy="864"/>
          </a:xfrm>
        </p:grpSpPr>
        <p:sp>
          <p:nvSpPr>
            <p:cNvPr id="39970" name="Line 18"/>
            <p:cNvSpPr>
              <a:spLocks noChangeShapeType="1"/>
            </p:cNvSpPr>
            <p:nvPr/>
          </p:nvSpPr>
          <p:spPr bwMode="auto">
            <a:xfrm>
              <a:off x="374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1" name="Line 19"/>
            <p:cNvSpPr>
              <a:spLocks noChangeShapeType="1"/>
            </p:cNvSpPr>
            <p:nvPr/>
          </p:nvSpPr>
          <p:spPr bwMode="auto">
            <a:xfrm>
              <a:off x="436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2" name="Line 20"/>
            <p:cNvSpPr>
              <a:spLocks noChangeShapeType="1"/>
            </p:cNvSpPr>
            <p:nvPr/>
          </p:nvSpPr>
          <p:spPr bwMode="auto">
            <a:xfrm>
              <a:off x="4893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3" name="Line 21"/>
            <p:cNvSpPr>
              <a:spLocks noChangeShapeType="1"/>
            </p:cNvSpPr>
            <p:nvPr/>
          </p:nvSpPr>
          <p:spPr bwMode="auto">
            <a:xfrm>
              <a:off x="5424" y="332"/>
              <a:ext cx="0" cy="532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4" name="Text Box 22"/>
            <p:cNvSpPr txBox="1">
              <a:spLocks noChangeArrowheads="1"/>
            </p:cNvSpPr>
            <p:nvPr/>
          </p:nvSpPr>
          <p:spPr bwMode="auto">
            <a:xfrm>
              <a:off x="3965" y="0"/>
              <a:ext cx="1238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垂直入射</a:t>
              </a:r>
            </a:p>
          </p:txBody>
        </p:sp>
      </p:grpSp>
      <p:sp>
        <p:nvSpPr>
          <p:cNvPr id="39" name="Line 31"/>
          <p:cNvSpPr>
            <a:spLocks noChangeShapeType="1"/>
          </p:cNvSpPr>
          <p:nvPr/>
        </p:nvSpPr>
        <p:spPr bwMode="auto">
          <a:xfrm flipH="1">
            <a:off x="6777038" y="2673350"/>
            <a:ext cx="7731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32"/>
          <p:cNvSpPr>
            <a:spLocks noChangeArrowheads="1"/>
          </p:cNvSpPr>
          <p:nvPr/>
        </p:nvSpPr>
        <p:spPr bwMode="auto">
          <a:xfrm>
            <a:off x="7056438" y="2360613"/>
            <a:ext cx="323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41" name="Rectangle 33"/>
          <p:cNvSpPr>
            <a:spLocks noChangeArrowheads="1"/>
          </p:cNvSpPr>
          <p:nvPr/>
        </p:nvSpPr>
        <p:spPr bwMode="auto">
          <a:xfrm>
            <a:off x="6643688" y="1717675"/>
            <a:ext cx="388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42" name="Line 34"/>
          <p:cNvSpPr>
            <a:spLocks noChangeShapeType="1"/>
          </p:cNvSpPr>
          <p:nvPr/>
        </p:nvSpPr>
        <p:spPr bwMode="auto">
          <a:xfrm flipH="1" flipV="1">
            <a:off x="7494588" y="798513"/>
            <a:ext cx="55562" cy="198596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5"/>
          <p:cNvSpPr>
            <a:spLocks noChangeShapeType="1"/>
          </p:cNvSpPr>
          <p:nvPr/>
        </p:nvSpPr>
        <p:spPr bwMode="auto">
          <a:xfrm flipH="1">
            <a:off x="6756400" y="852488"/>
            <a:ext cx="717550" cy="1874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" name="Group 36"/>
          <p:cNvGrpSpPr>
            <a:grpSpLocks/>
          </p:cNvGrpSpPr>
          <p:nvPr/>
        </p:nvGrpSpPr>
        <p:grpSpPr bwMode="auto">
          <a:xfrm>
            <a:off x="6000750" y="2122488"/>
            <a:ext cx="882650" cy="1223962"/>
            <a:chOff x="3264" y="1632"/>
            <a:chExt cx="768" cy="1066"/>
          </a:xfrm>
        </p:grpSpPr>
        <p:sp>
          <p:nvSpPr>
            <p:cNvPr id="39965" name="Line 37"/>
            <p:cNvSpPr>
              <a:spLocks noChangeShapeType="1"/>
            </p:cNvSpPr>
            <p:nvPr/>
          </p:nvSpPr>
          <p:spPr bwMode="auto">
            <a:xfrm flipH="1">
              <a:off x="3504" y="2208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6" name="Line 38"/>
            <p:cNvSpPr>
              <a:spLocks noChangeShapeType="1"/>
            </p:cNvSpPr>
            <p:nvPr/>
          </p:nvSpPr>
          <p:spPr bwMode="auto">
            <a:xfrm flipH="1">
              <a:off x="3600" y="2208"/>
              <a:ext cx="0" cy="49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7" name="Text Box 39"/>
            <p:cNvSpPr txBox="1">
              <a:spLocks noChangeArrowheads="1"/>
            </p:cNvSpPr>
            <p:nvPr/>
          </p:nvSpPr>
          <p:spPr bwMode="auto">
            <a:xfrm>
              <a:off x="3264" y="2016"/>
              <a:ext cx="192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9968" name="Line 40"/>
            <p:cNvSpPr>
              <a:spLocks noChangeShapeType="1"/>
            </p:cNvSpPr>
            <p:nvPr/>
          </p:nvSpPr>
          <p:spPr bwMode="auto">
            <a:xfrm flipH="1">
              <a:off x="3504" y="2112"/>
              <a:ext cx="52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9" name="Line 41"/>
            <p:cNvSpPr>
              <a:spLocks noChangeShapeType="1"/>
            </p:cNvSpPr>
            <p:nvPr/>
          </p:nvSpPr>
          <p:spPr bwMode="auto">
            <a:xfrm>
              <a:off x="3600" y="1632"/>
              <a:ext cx="0" cy="46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" name="Line 42"/>
          <p:cNvSpPr>
            <a:spLocks noChangeShapeType="1"/>
          </p:cNvSpPr>
          <p:nvPr/>
        </p:nvSpPr>
        <p:spPr bwMode="auto">
          <a:xfrm>
            <a:off x="6778625" y="2673350"/>
            <a:ext cx="0" cy="14351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43"/>
          <p:cNvSpPr>
            <a:spLocks noChangeShapeType="1"/>
          </p:cNvSpPr>
          <p:nvPr/>
        </p:nvSpPr>
        <p:spPr bwMode="auto">
          <a:xfrm flipH="1">
            <a:off x="6778625" y="3997325"/>
            <a:ext cx="827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8278813" y="2378075"/>
            <a:ext cx="7699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=1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7785100" y="2328863"/>
            <a:ext cx="50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7824788" y="2663825"/>
            <a:ext cx="506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endParaRPr lang="zh-CN" altLang="en-US" sz="2800" baseline="-25000">
              <a:latin typeface="Times New Roman" panose="02020603050405020304" pitchFamily="18" charset="0"/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122238" y="819150"/>
            <a:ext cx="410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明暗条件（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空气隙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7443788" y="3768725"/>
            <a:ext cx="2225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0  123…….</a:t>
            </a:r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141288" y="3573463"/>
            <a:ext cx="8172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中心是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暗点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愈往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边缘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条纹级别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愈高</a:t>
            </a:r>
          </a:p>
        </p:txBody>
      </p:sp>
      <p:grpSp>
        <p:nvGrpSpPr>
          <p:cNvPr id="72" name="Group 26"/>
          <p:cNvGrpSpPr>
            <a:grpSpLocks/>
          </p:cNvGrpSpPr>
          <p:nvPr/>
        </p:nvGrpSpPr>
        <p:grpSpPr bwMode="auto">
          <a:xfrm>
            <a:off x="174625" y="4119563"/>
            <a:ext cx="4230688" cy="714375"/>
            <a:chOff x="448" y="913"/>
            <a:chExt cx="2665" cy="450"/>
          </a:xfrm>
        </p:grpSpPr>
        <p:graphicFrame>
          <p:nvGraphicFramePr>
            <p:cNvPr id="39963" name="Object 10"/>
            <p:cNvGraphicFramePr>
              <a:graphicFrameLocks noChangeAspect="1"/>
            </p:cNvGraphicFramePr>
            <p:nvPr/>
          </p:nvGraphicFramePr>
          <p:xfrm>
            <a:off x="2056" y="913"/>
            <a:ext cx="1057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86" name="Equation" r:id="rId10" imgW="1548728" imgH="901309" progId="Equation.DSMT4">
                    <p:embed/>
                  </p:oleObj>
                </mc:Choice>
                <mc:Fallback>
                  <p:oleObj name="Equation" r:id="rId10" imgW="1548728" imgH="901309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913"/>
                          <a:ext cx="1057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4" name="Text Box 11"/>
            <p:cNvSpPr txBox="1">
              <a:spLocks noChangeArrowheads="1"/>
            </p:cNvSpPr>
            <p:nvPr/>
          </p:nvSpPr>
          <p:spPr bwMode="auto">
            <a:xfrm>
              <a:off x="448" y="971"/>
              <a:ext cx="21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相邻两环的间隔</a:t>
              </a:r>
            </a:p>
          </p:txBody>
        </p:sp>
      </p:grpSp>
      <p:sp>
        <p:nvSpPr>
          <p:cNvPr id="75" name="Rectangle 18"/>
          <p:cNvSpPr>
            <a:spLocks noChangeArrowheads="1"/>
          </p:cNvSpPr>
          <p:nvPr/>
        </p:nvSpPr>
        <p:spPr bwMode="auto">
          <a:xfrm>
            <a:off x="4491038" y="4264025"/>
            <a:ext cx="246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边缘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愈密</a:t>
            </a:r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122238" y="2995613"/>
            <a:ext cx="25622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条纹特征</a:t>
            </a:r>
          </a:p>
        </p:txBody>
      </p: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141288" y="5653088"/>
            <a:ext cx="8208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连续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增加</a:t>
            </a:r>
            <a:r>
              <a:rPr kumimoji="1" lang="zh-CN" altLang="en-US" sz="2800">
                <a:latin typeface="Times New Roman" panose="02020603050405020304" pitchFamily="18" charset="0"/>
              </a:rPr>
              <a:t>薄膜的厚度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视场中条纹</a:t>
            </a:r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缩入</a:t>
            </a:r>
            <a:r>
              <a:rPr kumimoji="1" lang="en-US" altLang="zh-CN" sz="2800">
                <a:latin typeface="宋体" panose="02010600030101010101" pitchFamily="2" charset="-122"/>
              </a:rPr>
              <a:t>;</a:t>
            </a:r>
            <a:r>
              <a:rPr kumimoji="1" lang="zh-CN" altLang="en-US" sz="2800">
                <a:latin typeface="Times New Roman" panose="02020603050405020304" pitchFamily="18" charset="0"/>
              </a:rPr>
              <a:t>反之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冒出</a:t>
            </a:r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165100" y="5084763"/>
            <a:ext cx="2560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动态反应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42" grpId="0" animBg="1"/>
      <p:bldP spid="43" grpId="0" animBg="1"/>
      <p:bldP spid="50" grpId="0" animBg="1"/>
      <p:bldP spid="51" grpId="0" animBg="1"/>
      <p:bldP spid="64" grpId="0"/>
      <p:bldP spid="65" grpId="0"/>
      <p:bldP spid="66" grpId="0"/>
      <p:bldP spid="67" grpId="0"/>
      <p:bldP spid="69" grpId="0"/>
      <p:bldP spid="70" grpId="0"/>
      <p:bldP spid="75" grpId="0"/>
      <p:bldP spid="76" grpId="0"/>
      <p:bldP spid="77" grpId="0"/>
      <p:bldP spid="8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2388" y="157163"/>
            <a:ext cx="3578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 </a:t>
            </a:r>
            <a:r>
              <a:rPr kumimoji="1" lang="zh-CN" altLang="en-US" sz="2800">
                <a:latin typeface="Times New Roman" panose="02020603050405020304" pitchFamily="18" charset="0"/>
              </a:rPr>
              <a:t>迈克尔逊干涉仪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452438"/>
            <a:ext cx="22828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34938" y="782638"/>
            <a:ext cx="64198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严格垂直</a:t>
            </a:r>
            <a:r>
              <a:rPr kumimoji="1" lang="zh-CN" altLang="zh-CN" sz="2800">
                <a:latin typeface="Times New Roman" panose="02020603050405020304" pitchFamily="18" charset="0"/>
              </a:rPr>
              <a:t>时</a:t>
            </a:r>
            <a:r>
              <a:rPr kumimoji="1" lang="en-US" altLang="zh-CN" sz="2800">
                <a:latin typeface="Times New Roman" panose="02020603050405020304" pitchFamily="18" charset="0"/>
              </a:rPr>
              <a:t>,</a:t>
            </a:r>
            <a:r>
              <a:rPr kumimoji="1" lang="en-US" altLang="zh-CN" sz="2800" i="1">
                <a:latin typeface="Times New Roman" panose="02020603050405020304" pitchFamily="18" charset="0"/>
              </a:rPr>
              <a:t> 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latin typeface="Times New Roman" panose="02020603050405020304" pitchFamily="18" charset="0"/>
              </a:rPr>
              <a:t>形成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厚度均匀</a:t>
            </a:r>
            <a:r>
              <a:rPr kumimoji="1" lang="zh-CN" altLang="zh-CN" sz="2800">
                <a:latin typeface="Times New Roman" panose="02020603050405020304" pitchFamily="18" charset="0"/>
              </a:rPr>
              <a:t>的薄膜,干涉条纹是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等倾条纹</a:t>
            </a:r>
            <a:r>
              <a:rPr kumimoji="1" lang="zh-CN" altLang="zh-CN" sz="2800">
                <a:latin typeface="Times New Roman" panose="02020603050405020304" pitchFamily="18" charset="0"/>
              </a:rPr>
              <a:t>。</a:t>
            </a:r>
            <a:endParaRPr kumimoji="1" lang="zh-CN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611188" y="1757363"/>
            <a:ext cx="4364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d 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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条纹外冒；反之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内缩。</a:t>
            </a:r>
          </a:p>
        </p:txBody>
      </p:sp>
      <p:pic>
        <p:nvPicPr>
          <p:cNvPr id="53" name="Picture 69" descr="17-18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2420938"/>
            <a:ext cx="82391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3600450"/>
            <a:ext cx="197802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128588" y="2509838"/>
            <a:ext cx="67468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000">
                <a:latin typeface="Times New Roman" panose="02020603050405020304" pitchFamily="18" charset="0"/>
              </a:rPr>
              <a:t> 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不严格垂直</a:t>
            </a:r>
            <a:r>
              <a:rPr kumimoji="1" lang="zh-CN" altLang="zh-CN" sz="2800">
                <a:latin typeface="Times New Roman" panose="02020603050405020304" pitchFamily="18" charset="0"/>
              </a:rPr>
              <a:t>时</a:t>
            </a:r>
            <a:r>
              <a:rPr kumimoji="1" lang="zh-CN" altLang="en-US" sz="2800">
                <a:latin typeface="Times New Roman" panose="02020603050405020304" pitchFamily="18" charset="0"/>
              </a:rPr>
              <a:t>，</a:t>
            </a:r>
            <a:r>
              <a:rPr kumimoji="1" lang="zh-CN" altLang="en-US" sz="2800" i="1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  <a:cs typeface="楷体_GB2312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zh-CN" altLang="zh-CN" sz="1800" b="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zh-CN" altLang="zh-CN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zh-CN" sz="2800">
                <a:latin typeface="Times New Roman" panose="02020603050405020304" pitchFamily="18" charset="0"/>
              </a:rPr>
              <a:t>形成一空气隙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劈尖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800">
                <a:latin typeface="Times New Roman" panose="02020603050405020304" pitchFamily="18" charset="0"/>
              </a:rPr>
              <a:t>干涉条纹是</a:t>
            </a:r>
            <a:r>
              <a:rPr kumimoji="1" lang="zh-CN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等厚条纹</a:t>
            </a:r>
            <a:endParaRPr kumimoji="1" lang="zh-CN" altLang="en-US" sz="2400" b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5" name="Object 70"/>
          <p:cNvGraphicFramePr>
            <a:graphicFrameLocks noChangeAspect="1"/>
          </p:cNvGraphicFramePr>
          <p:nvPr/>
        </p:nvGraphicFramePr>
        <p:xfrm>
          <a:off x="7951788" y="5356225"/>
          <a:ext cx="10477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BMP 图象" r:id="rId6" imgW="2438095" imgH="2886478" progId="PBrush">
                  <p:embed/>
                </p:oleObj>
              </mc:Choice>
              <mc:Fallback>
                <p:oleObj name="BMP 图象" r:id="rId6" imgW="2438095" imgH="2886478" progId="PBrush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1788" y="5356225"/>
                        <a:ext cx="10477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153988" y="3722688"/>
            <a:ext cx="65595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光程差</a:t>
            </a:r>
            <a:r>
              <a:rPr kumimoji="1"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kumimoji="1" lang="zh-CN" altLang="zh-CN" sz="2800">
                <a:solidFill>
                  <a:srgbClr val="FF0000"/>
                </a:solidFill>
                <a:sym typeface="Symbol" panose="05050102010706020507" pitchFamily="18" charset="2"/>
              </a:rPr>
              <a:t></a:t>
            </a:r>
            <a:r>
              <a:rPr kumimoji="1"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kumimoji="1"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= 2</a:t>
            </a:r>
            <a:r>
              <a:rPr kumimoji="1" lang="en-US" altLang="zh-CN" sz="2800" i="1">
                <a:solidFill>
                  <a:srgbClr val="FF0000"/>
                </a:solidFill>
                <a:sym typeface="Symbol" panose="05050102010706020507" pitchFamily="18" charset="2"/>
              </a:rPr>
              <a:t>d</a:t>
            </a:r>
            <a:r>
              <a:rPr kumimoji="1"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kumimoji="1" lang="en-US" altLang="zh-CN" sz="2800" i="1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kumimoji="1" lang="zh-CN" altLang="zh-CN" sz="2800">
                <a:solidFill>
                  <a:srgbClr val="FF0000"/>
                </a:solidFill>
              </a:rPr>
              <a:t>改变</a:t>
            </a:r>
            <a:r>
              <a:rPr kumimoji="1" lang="zh-CN" altLang="zh-CN" sz="2800">
                <a:solidFill>
                  <a:srgbClr val="FF0000"/>
                </a:solidFill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，明纹</a:t>
            </a:r>
            <a:r>
              <a:rPr kumimoji="1"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kumimoji="1"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暗纹</a:t>
            </a:r>
            <a:r>
              <a:rPr kumimoji="1"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FF0000"/>
                </a:solidFill>
                <a:sym typeface="Symbol" panose="05050102010706020507" pitchFamily="18" charset="2"/>
              </a:rPr>
              <a:t>移动一级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  <a:r>
              <a:rPr kumimoji="1" lang="zh-CN" altLang="zh-CN" sz="2800">
                <a:latin typeface="Times New Roman" panose="02020603050405020304" pitchFamily="18" charset="0"/>
              </a:rPr>
              <a:t>数出视场中明纹移动的</a:t>
            </a:r>
            <a:r>
              <a:rPr kumimoji="1" lang="zh-CN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数目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i="1">
                <a:latin typeface="Times New Roman" panose="02020603050405020304" pitchFamily="18" charset="0"/>
              </a:rPr>
              <a:t>,</a:t>
            </a:r>
            <a:r>
              <a:rPr kumimoji="1" lang="zh-CN" altLang="en-US" sz="2800">
                <a:latin typeface="Times New Roman" panose="02020603050405020304" pitchFamily="18" charset="0"/>
              </a:rPr>
              <a:t>可算出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 sz="2800">
                <a:latin typeface="Times New Roman" panose="02020603050405020304" pitchFamily="18" charset="0"/>
              </a:rPr>
              <a:t>平移的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距离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9" name="Object 6"/>
          <p:cNvGraphicFramePr>
            <a:graphicFrameLocks noChangeAspect="1"/>
          </p:cNvGraphicFramePr>
          <p:nvPr/>
        </p:nvGraphicFramePr>
        <p:xfrm>
          <a:off x="2687638" y="5106988"/>
          <a:ext cx="16287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MathType 6.0 Equation" r:id="rId8" imgW="1219110" imgH="590490" progId="Equation.DSMT4">
                  <p:embed/>
                </p:oleObj>
              </mc:Choice>
              <mc:Fallback>
                <p:oleObj name="MathType 6.0 Equation" r:id="rId8" imgW="1219110" imgH="5904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106988"/>
                        <a:ext cx="16287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49" grpId="0" autoUpdateAnimBg="0"/>
      <p:bldP spid="54" grpId="0" autoUpdateAnimBg="0"/>
      <p:bldP spid="5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44550" y="4111625"/>
            <a:ext cx="6248400" cy="984250"/>
            <a:chOff x="0" y="2352"/>
            <a:chExt cx="3936" cy="620"/>
          </a:xfrm>
        </p:grpSpPr>
        <p:pic>
          <p:nvPicPr>
            <p:cNvPr id="420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352"/>
              <a:ext cx="624" cy="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19" name="Text Box 4"/>
            <p:cNvSpPr txBox="1">
              <a:spLocks noChangeArrowheads="1"/>
            </p:cNvSpPr>
            <p:nvPr/>
          </p:nvSpPr>
          <p:spPr bwMode="auto">
            <a:xfrm>
              <a:off x="0" y="2352"/>
              <a:ext cx="3312" cy="62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 </a:t>
              </a:r>
              <a:r>
                <a:rPr kumimoji="1" lang="zh-CN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 = </a:t>
              </a:r>
              <a:r>
                <a:rPr kumimoji="1" lang="en-US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k</a:t>
              </a:r>
              <a:r>
                <a:rPr kumimoji="1" lang="zh-CN" altLang="zh-CN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en-US" altLang="zh-CN" sz="280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zh-CN" altLang="zh-CN" sz="2800">
                  <a:latin typeface="Times New Roman" panose="02020603050405020304" pitchFamily="18" charset="0"/>
                </a:rPr>
                <a:t>知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‘</a:t>
              </a:r>
              <a:r>
                <a:rPr kumimoji="1" lang="zh-CN" altLang="zh-CN" sz="2800">
                  <a:solidFill>
                    <a:srgbClr val="00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’ </a:t>
              </a:r>
              <a:r>
                <a:rPr kumimoji="1" lang="zh-CN" altLang="zh-CN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 改变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 ‘</a:t>
              </a:r>
              <a:r>
                <a:rPr kumimoji="1" lang="zh-CN" altLang="zh-CN" sz="28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’</a:t>
              </a:r>
              <a:r>
                <a:rPr kumimoji="1" lang="zh-CN" altLang="zh-CN" sz="2800">
                  <a:latin typeface="Times New Roman" panose="02020603050405020304" pitchFamily="18" charset="0"/>
                </a:rPr>
                <a:t>这么长，就有</a:t>
              </a:r>
              <a:r>
                <a:rPr kumimoji="1" lang="zh-CN" altLang="zh-CN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一条明纹</a:t>
              </a:r>
              <a:r>
                <a:rPr kumimoji="1" lang="zh-CN" altLang="zh-CN" sz="2800">
                  <a:latin typeface="Times New Roman" panose="02020603050405020304" pitchFamily="18" charset="0"/>
                </a:rPr>
                <a:t>移动</a:t>
              </a:r>
              <a:r>
                <a:rPr kumimoji="1" lang="zh-CN" altLang="en-US" sz="2800">
                  <a:latin typeface="Times New Roman" panose="02020603050405020304" pitchFamily="18" charset="0"/>
                </a:rPr>
                <a:t>。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83974" name="Object 6"/>
          <p:cNvGraphicFramePr>
            <a:graphicFrameLocks noChangeAspect="1"/>
          </p:cNvGraphicFramePr>
          <p:nvPr/>
        </p:nvGraphicFramePr>
        <p:xfrm>
          <a:off x="4462463" y="5508625"/>
          <a:ext cx="17716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Equation" r:id="rId4" imgW="1676400" imgH="673100" progId="Equation.DSMT4">
                  <p:embed/>
                </p:oleObj>
              </mc:Choice>
              <mc:Fallback>
                <p:oleObj name="Equation" r:id="rId4" imgW="1676400" imgH="673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463" y="5508625"/>
                        <a:ext cx="1771650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862013" y="1339850"/>
            <a:ext cx="4105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求：薄片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折射率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173038" y="279400"/>
            <a:ext cx="3887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例</a:t>
            </a:r>
            <a:r>
              <a:rPr lang="en-US" altLang="zh-CN" sz="2800">
                <a:latin typeface="Times New Roman" panose="02020603050405020304" pitchFamily="18" charset="0"/>
              </a:rPr>
              <a:t>4. </a:t>
            </a:r>
            <a:r>
              <a:rPr lang="zh-CN" altLang="en-US" sz="2800">
                <a:latin typeface="Times New Roman" panose="02020603050405020304" pitchFamily="18" charset="0"/>
              </a:rPr>
              <a:t>透明薄片厚</a:t>
            </a:r>
          </a:p>
        </p:txBody>
      </p:sp>
      <p:graphicFrame>
        <p:nvGraphicFramePr>
          <p:cNvPr id="83977" name="Object 9"/>
          <p:cNvGraphicFramePr>
            <a:graphicFrameLocks noChangeAspect="1"/>
          </p:cNvGraphicFramePr>
          <p:nvPr/>
        </p:nvGraphicFramePr>
        <p:xfrm>
          <a:off x="2892425" y="358775"/>
          <a:ext cx="17049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Equation" r:id="rId6" imgW="1726451" imgH="393529" progId="Equation.DSMT4">
                  <p:embed/>
                </p:oleObj>
              </mc:Choice>
              <mc:Fallback>
                <p:oleObj name="Equation" r:id="rId6" imgW="1726451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358775"/>
                        <a:ext cx="17049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8" name="Object 10"/>
          <p:cNvGraphicFramePr>
            <a:graphicFrameLocks noChangeAspect="1"/>
          </p:cNvGraphicFramePr>
          <p:nvPr/>
        </p:nvGraphicFramePr>
        <p:xfrm>
          <a:off x="4827588" y="360363"/>
          <a:ext cx="17811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2" name="Equation" r:id="rId8" imgW="1726451" imgH="393529" progId="Equation.DSMT4">
                  <p:embed/>
                </p:oleObj>
              </mc:Choice>
              <mc:Fallback>
                <p:oleObj name="Equation" r:id="rId8" imgW="1726451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360363"/>
                        <a:ext cx="17811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884238" y="798513"/>
            <a:ext cx="6337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插入薄片后条纹移动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= 5 </a:t>
            </a:r>
            <a:r>
              <a:rPr lang="zh-CN" altLang="en-US" sz="2800">
                <a:latin typeface="Times New Roman" panose="02020603050405020304" pitchFamily="18" charset="0"/>
              </a:rPr>
              <a:t>条。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8153400" y="942975"/>
            <a:ext cx="990600" cy="457200"/>
            <a:chOff x="5184" y="1839"/>
            <a:chExt cx="432" cy="290"/>
          </a:xfrm>
        </p:grpSpPr>
        <p:sp>
          <p:nvSpPr>
            <p:cNvPr id="42016" name="AutoShape 16"/>
            <p:cNvSpPr>
              <a:spLocks noChangeArrowheads="1"/>
            </p:cNvSpPr>
            <p:nvPr/>
          </p:nvSpPr>
          <p:spPr bwMode="auto">
            <a:xfrm>
              <a:off x="5184" y="1872"/>
              <a:ext cx="432" cy="240"/>
            </a:xfrm>
            <a:prstGeom prst="wedgeRoundRectCallout">
              <a:avLst>
                <a:gd name="adj1" fmla="val -108333"/>
                <a:gd name="adj2" fmla="val 75000"/>
                <a:gd name="adj3" fmla="val 16667"/>
              </a:avLst>
            </a:prstGeom>
            <a:solidFill>
              <a:srgbClr val="FFCC99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42017" name="Rectangle 17"/>
            <p:cNvSpPr>
              <a:spLocks noChangeArrowheads="1"/>
            </p:cNvSpPr>
            <p:nvPr/>
          </p:nvSpPr>
          <p:spPr bwMode="auto">
            <a:xfrm>
              <a:off x="5184" y="1839"/>
              <a:ext cx="349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薄片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pic>
        <p:nvPicPr>
          <p:cNvPr id="83986" name="Picture 18" descr="17-18-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248025"/>
            <a:ext cx="12779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248400" y="1101725"/>
            <a:ext cx="2438400" cy="2101850"/>
            <a:chOff x="4080" y="2016"/>
            <a:chExt cx="1056" cy="912"/>
          </a:xfrm>
        </p:grpSpPr>
        <p:sp>
          <p:nvSpPr>
            <p:cNvPr id="42006" name="Line 20"/>
            <p:cNvSpPr>
              <a:spLocks noChangeShapeType="1"/>
            </p:cNvSpPr>
            <p:nvPr/>
          </p:nvSpPr>
          <p:spPr bwMode="auto">
            <a:xfrm flipH="1">
              <a:off x="4720" y="2429"/>
              <a:ext cx="200" cy="23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Line 21"/>
            <p:cNvSpPr>
              <a:spLocks noChangeShapeType="1"/>
            </p:cNvSpPr>
            <p:nvPr/>
          </p:nvSpPr>
          <p:spPr bwMode="auto">
            <a:xfrm flipH="1">
              <a:off x="4520" y="2429"/>
              <a:ext cx="200" cy="229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Line 22"/>
            <p:cNvSpPr>
              <a:spLocks noChangeShapeType="1"/>
            </p:cNvSpPr>
            <p:nvPr/>
          </p:nvSpPr>
          <p:spPr bwMode="auto">
            <a:xfrm>
              <a:off x="4440" y="2016"/>
              <a:ext cx="320" cy="0"/>
            </a:xfrm>
            <a:prstGeom prst="line">
              <a:avLst/>
            </a:prstGeom>
            <a:noFill/>
            <a:ln w="76200">
              <a:solidFill>
                <a:srgbClr val="FF2D2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Line 23"/>
            <p:cNvSpPr>
              <a:spLocks noChangeShapeType="1"/>
            </p:cNvSpPr>
            <p:nvPr/>
          </p:nvSpPr>
          <p:spPr bwMode="auto">
            <a:xfrm>
              <a:off x="5136" y="2352"/>
              <a:ext cx="0" cy="414"/>
            </a:xfrm>
            <a:prstGeom prst="line">
              <a:avLst/>
            </a:prstGeom>
            <a:noFill/>
            <a:ln w="76200">
              <a:solidFill>
                <a:srgbClr val="FF2D2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Line 24"/>
            <p:cNvSpPr>
              <a:spLocks noChangeShapeType="1"/>
            </p:cNvSpPr>
            <p:nvPr/>
          </p:nvSpPr>
          <p:spPr bwMode="auto">
            <a:xfrm flipV="1">
              <a:off x="4656" y="2016"/>
              <a:ext cx="0" cy="55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Line 25"/>
            <p:cNvSpPr>
              <a:spLocks noChangeShapeType="1"/>
            </p:cNvSpPr>
            <p:nvPr/>
          </p:nvSpPr>
          <p:spPr bwMode="auto">
            <a:xfrm flipH="1">
              <a:off x="4656" y="2592"/>
              <a:ext cx="4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2" name="Line 26"/>
            <p:cNvSpPr>
              <a:spLocks noChangeShapeType="1"/>
            </p:cNvSpPr>
            <p:nvPr/>
          </p:nvSpPr>
          <p:spPr bwMode="auto">
            <a:xfrm>
              <a:off x="4656" y="2544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2013" name="Object 27"/>
            <p:cNvGraphicFramePr>
              <a:graphicFrameLocks noChangeAspect="1"/>
            </p:cNvGraphicFramePr>
            <p:nvPr/>
          </p:nvGraphicFramePr>
          <p:xfrm>
            <a:off x="4080" y="2429"/>
            <a:ext cx="19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3" name="Equation" r:id="rId11" imgW="114201" imgH="139579" progId="Equation.DSMT4">
                    <p:embed/>
                  </p:oleObj>
                </mc:Choice>
                <mc:Fallback>
                  <p:oleObj name="Equation" r:id="rId11" imgW="114201" imgH="139579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29"/>
                          <a:ext cx="193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14" name="Line 28"/>
            <p:cNvSpPr>
              <a:spLocks noChangeShapeType="1"/>
            </p:cNvSpPr>
            <p:nvPr/>
          </p:nvSpPr>
          <p:spPr bwMode="auto">
            <a:xfrm>
              <a:off x="4608" y="2016"/>
              <a:ext cx="0" cy="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5" name="Line 29"/>
            <p:cNvSpPr>
              <a:spLocks noChangeShapeType="1"/>
            </p:cNvSpPr>
            <p:nvPr/>
          </p:nvSpPr>
          <p:spPr bwMode="auto">
            <a:xfrm>
              <a:off x="4272" y="2544"/>
              <a:ext cx="86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998" name="Line 30"/>
          <p:cNvSpPr>
            <a:spLocks noChangeShapeType="1"/>
          </p:cNvSpPr>
          <p:nvPr/>
        </p:nvSpPr>
        <p:spPr bwMode="auto">
          <a:xfrm>
            <a:off x="8382000" y="2092325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>
            <a:off x="8458200" y="2092325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Rectangle 32"/>
          <p:cNvSpPr>
            <a:spLocks noChangeArrowheads="1"/>
          </p:cNvSpPr>
          <p:nvPr/>
        </p:nvSpPr>
        <p:spPr bwMode="auto">
          <a:xfrm>
            <a:off x="1030288" y="2836863"/>
            <a:ext cx="4308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干涉仪两臂的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光程差改变</a:t>
            </a:r>
          </a:p>
        </p:txBody>
      </p:sp>
      <p:sp>
        <p:nvSpPr>
          <p:cNvPr id="84001" name="Rectangle 33"/>
          <p:cNvSpPr>
            <a:spLocks noChangeArrowheads="1"/>
          </p:cNvSpPr>
          <p:nvPr/>
        </p:nvSpPr>
        <p:spPr bwMode="auto">
          <a:xfrm>
            <a:off x="7010400" y="1482725"/>
            <a:ext cx="838200" cy="762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84002" name="Object 34"/>
          <p:cNvGraphicFramePr>
            <a:graphicFrameLocks noChangeAspect="1"/>
          </p:cNvGraphicFramePr>
          <p:nvPr/>
        </p:nvGraphicFramePr>
        <p:xfrm>
          <a:off x="6353175" y="5581650"/>
          <a:ext cx="12461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Equation" r:id="rId13" imgW="431425" imgH="177646" progId="Equation.DSMT4">
                  <p:embed/>
                </p:oleObj>
              </mc:Choice>
              <mc:Fallback>
                <p:oleObj name="Equation" r:id="rId13" imgW="431425" imgH="177646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5581650"/>
                        <a:ext cx="12461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250825" y="1879600"/>
            <a:ext cx="6372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解：设想</a:t>
            </a:r>
            <a:r>
              <a:rPr kumimoji="1" lang="zh-CN" altLang="en-US" sz="2800">
                <a:latin typeface="Times New Roman" panose="02020603050405020304" pitchFamily="18" charset="0"/>
              </a:rPr>
              <a:t>迈克耳逊干涉仪的另一臂</a:t>
            </a:r>
            <a:br>
              <a:rPr kumimoji="1" lang="zh-CN" altLang="en-US" sz="2800">
                <a:latin typeface="Times New Roman" panose="02020603050405020304" pitchFamily="18" charset="0"/>
              </a:rPr>
            </a:br>
            <a:r>
              <a:rPr kumimoji="1" lang="zh-CN" altLang="en-US" sz="2800">
                <a:latin typeface="Times New Roman" panose="02020603050405020304" pitchFamily="18" charset="0"/>
              </a:rPr>
              <a:t>        有一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厚度也为 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l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的空气薄膜</a:t>
            </a:r>
          </a:p>
        </p:txBody>
      </p:sp>
      <p:graphicFrame>
        <p:nvGraphicFramePr>
          <p:cNvPr id="84004" name="Object 36"/>
          <p:cNvGraphicFramePr>
            <a:graphicFrameLocks noChangeAspect="1"/>
          </p:cNvGraphicFramePr>
          <p:nvPr/>
        </p:nvGraphicFramePr>
        <p:xfrm>
          <a:off x="1651000" y="5526088"/>
          <a:ext cx="21272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Equation" r:id="rId15" imgW="1892300" imgH="673100" progId="Equation.DSMT4">
                  <p:embed/>
                </p:oleObj>
              </mc:Choice>
              <mc:Fallback>
                <p:oleObj name="Equation" r:id="rId15" imgW="1892300" imgH="6731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526088"/>
                        <a:ext cx="21272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3" name="Text Box 40"/>
          <p:cNvSpPr txBox="1">
            <a:spLocks noChangeArrowheads="1"/>
          </p:cNvSpPr>
          <p:nvPr/>
        </p:nvSpPr>
        <p:spPr bwMode="auto">
          <a:xfrm>
            <a:off x="8640763" y="6386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17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3563938" y="1339850"/>
            <a:ext cx="763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n=?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08225" y="3463925"/>
            <a:ext cx="2008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nl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endParaRPr lang="zh-CN" altLang="en-US" sz="2800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8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75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utoUpdateAnimBg="0"/>
      <p:bldP spid="83976" grpId="0" autoUpdateAnimBg="0"/>
      <p:bldP spid="83980" grpId="0"/>
      <p:bldP spid="83998" grpId="0" animBg="1"/>
      <p:bldP spid="83999" grpId="0" animBg="1"/>
      <p:bldP spid="84000" grpId="0" autoUpdateAnimBg="0"/>
      <p:bldP spid="84001" grpId="0" animBg="1"/>
      <p:bldP spid="84003" grpId="0" autoUpdateAnimBg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647700" y="2141538"/>
            <a:ext cx="3960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2º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若光垂直入射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1225550" y="5229225"/>
            <a:ext cx="716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复色光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垂直入射，在薄膜表面上：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1258888" y="5842000"/>
            <a:ext cx="495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有的颜色亮</a:t>
            </a: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有的消失，</a:t>
            </a:r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1223963" y="4652963"/>
            <a:ext cx="617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全亮或全暗或一片均匀的光亮，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223963" y="40767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单色光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垂直入射，在薄膜表面上：</a:t>
            </a:r>
          </a:p>
        </p:txBody>
      </p:sp>
      <p:graphicFrame>
        <p:nvGraphicFramePr>
          <p:cNvPr id="66569" name="Object 9"/>
          <p:cNvGraphicFramePr>
            <a:graphicFrameLocks noChangeAspect="1"/>
          </p:cNvGraphicFramePr>
          <p:nvPr/>
        </p:nvGraphicFramePr>
        <p:xfrm>
          <a:off x="1760538" y="2986088"/>
          <a:ext cx="1587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3" imgW="1727200" imgH="762000" progId="Equation.DSMT4">
                  <p:embed/>
                </p:oleObj>
              </mc:Choice>
              <mc:Fallback>
                <p:oleObj name="Equation" r:id="rId3" imgW="1727200" imgH="762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2986088"/>
                        <a:ext cx="1587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5867400" y="4652963"/>
            <a:ext cx="2976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没有干涉条纹。</a:t>
            </a:r>
          </a:p>
        </p:txBody>
      </p:sp>
      <p:sp>
        <p:nvSpPr>
          <p:cNvPr id="66576" name="Rectangle 16"/>
          <p:cNvSpPr>
            <a:spLocks noChangeArrowheads="1"/>
          </p:cNvSpPr>
          <p:nvPr/>
        </p:nvSpPr>
        <p:spPr bwMode="auto">
          <a:xfrm>
            <a:off x="4932363" y="5842000"/>
            <a:ext cx="3552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没有干涉条纹。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211638" y="1736725"/>
            <a:ext cx="2209800" cy="838200"/>
            <a:chOff x="1872" y="912"/>
            <a:chExt cx="1392" cy="528"/>
          </a:xfrm>
        </p:grpSpPr>
        <p:sp>
          <p:nvSpPr>
            <p:cNvPr id="7198" name="Rectangle 18"/>
            <p:cNvSpPr>
              <a:spLocks noChangeArrowheads="1"/>
            </p:cNvSpPr>
            <p:nvPr/>
          </p:nvSpPr>
          <p:spPr bwMode="auto">
            <a:xfrm>
              <a:off x="1872" y="1248"/>
              <a:ext cx="1392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7199" name="Line 19"/>
            <p:cNvSpPr>
              <a:spLocks noChangeShapeType="1"/>
            </p:cNvSpPr>
            <p:nvPr/>
          </p:nvSpPr>
          <p:spPr bwMode="auto">
            <a:xfrm>
              <a:off x="2256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20"/>
            <p:cNvSpPr>
              <a:spLocks noChangeShapeType="1"/>
            </p:cNvSpPr>
            <p:nvPr/>
          </p:nvSpPr>
          <p:spPr bwMode="auto">
            <a:xfrm>
              <a:off x="2544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21"/>
            <p:cNvSpPr>
              <a:spLocks noChangeShapeType="1"/>
            </p:cNvSpPr>
            <p:nvPr/>
          </p:nvSpPr>
          <p:spPr bwMode="auto">
            <a:xfrm>
              <a:off x="2832" y="91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600" name="AutoShape 40"/>
          <p:cNvSpPr>
            <a:spLocks noChangeArrowheads="1"/>
          </p:cNvSpPr>
          <p:nvPr/>
        </p:nvSpPr>
        <p:spPr bwMode="auto">
          <a:xfrm>
            <a:off x="360363" y="1428750"/>
            <a:ext cx="1439862" cy="86360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6601" name="Text Box 41"/>
          <p:cNvSpPr txBox="1">
            <a:spLocks noChangeArrowheads="1"/>
          </p:cNvSpPr>
          <p:nvPr/>
        </p:nvSpPr>
        <p:spPr bwMode="auto">
          <a:xfrm>
            <a:off x="576263" y="1557338"/>
            <a:ext cx="226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讨论：</a:t>
            </a: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3419475" y="2816225"/>
            <a:ext cx="4011613" cy="1168400"/>
            <a:chOff x="2154" y="1774"/>
            <a:chExt cx="2527" cy="736"/>
          </a:xfrm>
        </p:grpSpPr>
        <p:graphicFrame>
          <p:nvGraphicFramePr>
            <p:cNvPr id="7193" name="Object 11"/>
            <p:cNvGraphicFramePr>
              <a:graphicFrameLocks noChangeAspect="1"/>
            </p:cNvGraphicFramePr>
            <p:nvPr/>
          </p:nvGraphicFramePr>
          <p:xfrm>
            <a:off x="2290" y="1774"/>
            <a:ext cx="31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3" name="Equation" r:id="rId5" imgW="507780" imgH="342751" progId="Equation.DSMT4">
                    <p:embed/>
                  </p:oleObj>
                </mc:Choice>
                <mc:Fallback>
                  <p:oleObj name="Equation" r:id="rId5" imgW="507780" imgH="342751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1774"/>
                          <a:ext cx="31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12"/>
            <p:cNvGraphicFramePr>
              <a:graphicFrameLocks noChangeAspect="1"/>
            </p:cNvGraphicFramePr>
            <p:nvPr/>
          </p:nvGraphicFramePr>
          <p:xfrm>
            <a:off x="3107" y="1789"/>
            <a:ext cx="156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4" name="Equation" r:id="rId7" imgW="2908300" imgH="419100" progId="Equation.DSMT4">
                    <p:embed/>
                  </p:oleObj>
                </mc:Choice>
                <mc:Fallback>
                  <p:oleObj name="Equation" r:id="rId7" imgW="2908300" imgH="4191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789"/>
                          <a:ext cx="156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5" name="Object 13"/>
            <p:cNvGraphicFramePr>
              <a:graphicFrameLocks noChangeAspect="1"/>
            </p:cNvGraphicFramePr>
            <p:nvPr/>
          </p:nvGraphicFramePr>
          <p:xfrm>
            <a:off x="3253" y="2252"/>
            <a:ext cx="1428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5" name="MathType 6.0 Equation" r:id="rId9" imgW="2793960" imgH="419040" progId="Equation.DSMT4">
                    <p:embed/>
                  </p:oleObj>
                </mc:Choice>
                <mc:Fallback>
                  <p:oleObj name="MathType 6.0 Equation" r:id="rId9" imgW="2793960" imgH="41904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2252"/>
                          <a:ext cx="1428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6" name="AutoShape 14"/>
            <p:cNvSpPr>
              <a:spLocks/>
            </p:cNvSpPr>
            <p:nvPr/>
          </p:nvSpPr>
          <p:spPr bwMode="auto">
            <a:xfrm>
              <a:off x="2154" y="1865"/>
              <a:ext cx="91" cy="499"/>
            </a:xfrm>
            <a:prstGeom prst="leftBrace">
              <a:avLst>
                <a:gd name="adj1" fmla="val 45696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97" name="Object 42"/>
            <p:cNvGraphicFramePr>
              <a:graphicFrameLocks noChangeAspect="1"/>
            </p:cNvGraphicFramePr>
            <p:nvPr/>
          </p:nvGraphicFramePr>
          <p:xfrm>
            <a:off x="2268" y="2092"/>
            <a:ext cx="816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6" name="Equation" r:id="rId11" imgW="1562100" imgH="762000" progId="Equation.DSMT4">
                    <p:embed/>
                  </p:oleObj>
                </mc:Choice>
                <mc:Fallback>
                  <p:oleObj name="Equation" r:id="rId11" imgW="1562100" imgH="7620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2092"/>
                          <a:ext cx="816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82" name="Text Box 44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23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105525" y="1639888"/>
            <a:ext cx="847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i </a:t>
            </a:r>
            <a:r>
              <a:rPr lang="en-US" altLang="zh-CN" sz="2800">
                <a:latin typeface="Times New Roman" panose="02020603050405020304" pitchFamily="18" charset="0"/>
              </a:rPr>
              <a:t>= 0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7184" name="组合 4"/>
          <p:cNvGrpSpPr>
            <a:grpSpLocks/>
          </p:cNvGrpSpPr>
          <p:nvPr/>
        </p:nvGrpSpPr>
        <p:grpSpPr bwMode="auto">
          <a:xfrm>
            <a:off x="282575" y="260350"/>
            <a:ext cx="8321675" cy="1125538"/>
            <a:chOff x="143926" y="368300"/>
            <a:chExt cx="8322212" cy="1124744"/>
          </a:xfrm>
        </p:grpSpPr>
        <p:graphicFrame>
          <p:nvGraphicFramePr>
            <p:cNvPr id="7185" name="Object 23"/>
            <p:cNvGraphicFramePr>
              <a:graphicFrameLocks noChangeAspect="1"/>
            </p:cNvGraphicFramePr>
            <p:nvPr/>
          </p:nvGraphicFramePr>
          <p:xfrm>
            <a:off x="1416051" y="501650"/>
            <a:ext cx="3279775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7" name="Equation" r:id="rId13" imgW="4000500" imgH="762000" progId="Equation.DSMT4">
                    <p:embed/>
                  </p:oleObj>
                </mc:Choice>
                <mc:Fallback>
                  <p:oleObj name="Equation" r:id="rId13" imgW="4000500" imgH="762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1" y="501650"/>
                          <a:ext cx="3279775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24"/>
            <p:cNvGraphicFramePr>
              <a:graphicFrameLocks noChangeAspect="1"/>
            </p:cNvGraphicFramePr>
            <p:nvPr/>
          </p:nvGraphicFramePr>
          <p:xfrm>
            <a:off x="5078413" y="476250"/>
            <a:ext cx="398463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8" name="Equation" r:id="rId15" imgW="507780" imgH="342751" progId="Equation.DSMT4">
                    <p:embed/>
                  </p:oleObj>
                </mc:Choice>
                <mc:Fallback>
                  <p:oleObj name="Equation" r:id="rId15" imgW="507780" imgH="342751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413" y="476250"/>
                          <a:ext cx="398463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5"/>
            <p:cNvGraphicFramePr>
              <a:graphicFrameLocks noChangeAspect="1"/>
            </p:cNvGraphicFramePr>
            <p:nvPr/>
          </p:nvGraphicFramePr>
          <p:xfrm>
            <a:off x="6132513" y="490538"/>
            <a:ext cx="211137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9" name="Equation" r:id="rId17" imgW="2908300" imgH="419100" progId="Equation.DSMT4">
                    <p:embed/>
                  </p:oleObj>
                </mc:Choice>
                <mc:Fallback>
                  <p:oleObj name="Equation" r:id="rId17" imgW="2908300" imgH="4191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2513" y="490538"/>
                          <a:ext cx="211137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6"/>
            <p:cNvGraphicFramePr>
              <a:graphicFrameLocks noChangeAspect="1"/>
            </p:cNvGraphicFramePr>
            <p:nvPr/>
          </p:nvGraphicFramePr>
          <p:xfrm>
            <a:off x="6124576" y="1023938"/>
            <a:ext cx="22129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0" name="Equation" r:id="rId19" imgW="3048000" imgH="419100" progId="Equation.DSMT4">
                    <p:embed/>
                  </p:oleObj>
                </mc:Choice>
                <mc:Fallback>
                  <p:oleObj name="Equation" r:id="rId19" imgW="3048000" imgH="4191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4576" y="1023938"/>
                          <a:ext cx="221297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9" name="AutoShape 27"/>
            <p:cNvSpPr>
              <a:spLocks/>
            </p:cNvSpPr>
            <p:nvPr/>
          </p:nvSpPr>
          <p:spPr bwMode="auto">
            <a:xfrm>
              <a:off x="4757738" y="520700"/>
              <a:ext cx="111125" cy="738188"/>
            </a:xfrm>
            <a:prstGeom prst="leftBrace">
              <a:avLst>
                <a:gd name="adj1" fmla="val 5535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90" name="Object 37"/>
            <p:cNvGraphicFramePr>
              <a:graphicFrameLocks noChangeAspect="1"/>
            </p:cNvGraphicFramePr>
            <p:nvPr/>
          </p:nvGraphicFramePr>
          <p:xfrm>
            <a:off x="4865688" y="836613"/>
            <a:ext cx="1116013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1" name="Equation" r:id="rId21" imgW="1562100" imgH="762000" progId="Equation.DSMT4">
                    <p:embed/>
                  </p:oleObj>
                </mc:Choice>
                <mc:Fallback>
                  <p:oleObj name="Equation" r:id="rId21" imgW="1562100" imgH="7620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688" y="836613"/>
                          <a:ext cx="1116013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1" name="Rectangle 38"/>
            <p:cNvSpPr>
              <a:spLocks noChangeArrowheads="1"/>
            </p:cNvSpPr>
            <p:nvPr/>
          </p:nvSpPr>
          <p:spPr bwMode="auto">
            <a:xfrm>
              <a:off x="1265238" y="368300"/>
              <a:ext cx="7200900" cy="11160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pic>
          <p:nvPicPr>
            <p:cNvPr id="7192" name="Picture 34" descr="dove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26" y="413544"/>
              <a:ext cx="1077912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5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75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5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 autoUpdateAnimBg="0"/>
      <p:bldP spid="66563" grpId="0" autoUpdateAnimBg="0"/>
      <p:bldP spid="66564" grpId="0" autoUpdateAnimBg="0"/>
      <p:bldP spid="66565" grpId="0" autoUpdateAnimBg="0"/>
      <p:bldP spid="66566" grpId="0" autoUpdateAnimBg="0"/>
      <p:bldP spid="66575" grpId="0" autoUpdateAnimBg="0"/>
      <p:bldP spid="66576" grpId="0" autoUpdateAnimBg="0"/>
      <p:bldP spid="66600" grpId="0" animBg="1"/>
      <p:bldP spid="6660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719138" y="1470025"/>
            <a:ext cx="5724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3º</a:t>
            </a:r>
            <a:r>
              <a:rPr kumimoji="1" lang="zh-CN" altLang="en-US" sz="2800">
                <a:latin typeface="Times New Roman" panose="02020603050405020304" pitchFamily="18" charset="0"/>
              </a:rPr>
              <a:t>透射光也有干涉现象</a:t>
            </a: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1439863" y="4411663"/>
          <a:ext cx="321468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3" imgW="3022600" imgH="609600" progId="Equation.DSMT4">
                  <p:embed/>
                </p:oleObj>
              </mc:Choice>
              <mc:Fallback>
                <p:oleObj name="Equation" r:id="rId3" imgW="30226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4411663"/>
                        <a:ext cx="321468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103313" y="2703513"/>
            <a:ext cx="27749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反射光加强的点，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透射光正好减弱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（互补）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6119813" y="4652963"/>
            <a:ext cx="1849437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624" name="Line 40"/>
          <p:cNvSpPr>
            <a:spLocks noChangeShapeType="1"/>
          </p:cNvSpPr>
          <p:nvPr/>
        </p:nvSpPr>
        <p:spPr bwMode="auto">
          <a:xfrm>
            <a:off x="6623050" y="3789363"/>
            <a:ext cx="739775" cy="8667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5" name="Line 41"/>
          <p:cNvSpPr>
            <a:spLocks noChangeShapeType="1"/>
          </p:cNvSpPr>
          <p:nvPr/>
        </p:nvSpPr>
        <p:spPr bwMode="auto">
          <a:xfrm>
            <a:off x="5688013" y="3716338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26" name="Rectangle 42"/>
          <p:cNvSpPr>
            <a:spLocks noChangeArrowheads="1"/>
          </p:cNvSpPr>
          <p:nvPr/>
        </p:nvSpPr>
        <p:spPr bwMode="auto">
          <a:xfrm>
            <a:off x="1150938" y="2060575"/>
            <a:ext cx="2700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明暗条件：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6407150" y="4652963"/>
            <a:ext cx="1270000" cy="838200"/>
            <a:chOff x="4080" y="2928"/>
            <a:chExt cx="800" cy="528"/>
          </a:xfrm>
        </p:grpSpPr>
        <p:sp>
          <p:nvSpPr>
            <p:cNvPr id="8251" name="Line 44"/>
            <p:cNvSpPr>
              <a:spLocks noChangeShapeType="1"/>
            </p:cNvSpPr>
            <p:nvPr/>
          </p:nvSpPr>
          <p:spPr bwMode="auto">
            <a:xfrm>
              <a:off x="4080" y="2928"/>
              <a:ext cx="52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Line 45"/>
            <p:cNvSpPr>
              <a:spLocks noChangeShapeType="1"/>
            </p:cNvSpPr>
            <p:nvPr/>
          </p:nvSpPr>
          <p:spPr bwMode="auto">
            <a:xfrm flipH="1">
              <a:off x="4576" y="2928"/>
              <a:ext cx="9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53" name="Object 46"/>
            <p:cNvGraphicFramePr>
              <a:graphicFrameLocks noChangeAspect="1"/>
            </p:cNvGraphicFramePr>
            <p:nvPr/>
          </p:nvGraphicFramePr>
          <p:xfrm>
            <a:off x="4656" y="3184"/>
            <a:ext cx="22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5" name="Equation" r:id="rId5" imgW="355292" imgH="317225" progId="Equation.DSMT4">
                    <p:embed/>
                  </p:oleObj>
                </mc:Choice>
                <mc:Fallback>
                  <p:oleObj name="Equation" r:id="rId5" imgW="355292" imgH="317225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184"/>
                          <a:ext cx="22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31" name="Line 47"/>
          <p:cNvSpPr>
            <a:spLocks noChangeShapeType="1"/>
          </p:cNvSpPr>
          <p:nvPr/>
        </p:nvSpPr>
        <p:spPr bwMode="auto">
          <a:xfrm>
            <a:off x="6808788" y="5486400"/>
            <a:ext cx="1295400" cy="0"/>
          </a:xfrm>
          <a:prstGeom prst="line">
            <a:avLst/>
          </a:prstGeom>
          <a:noFill/>
          <a:ln w="57150">
            <a:solidFill>
              <a:srgbClr val="00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39" name="AutoShape 55"/>
          <p:cNvSpPr>
            <a:spLocks noChangeArrowheads="1"/>
          </p:cNvSpPr>
          <p:nvPr/>
        </p:nvSpPr>
        <p:spPr bwMode="auto">
          <a:xfrm>
            <a:off x="503238" y="441325"/>
            <a:ext cx="1763712" cy="86360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>
              <a:latin typeface="Times New Roman" panose="02020603050405020304" pitchFamily="18" charset="0"/>
            </a:endParaRPr>
          </a:p>
        </p:txBody>
      </p:sp>
      <p:sp>
        <p:nvSpPr>
          <p:cNvPr id="67640" name="Text Box 56"/>
          <p:cNvSpPr txBox="1">
            <a:spLocks noChangeArrowheads="1"/>
          </p:cNvSpPr>
          <p:nvPr/>
        </p:nvSpPr>
        <p:spPr bwMode="auto">
          <a:xfrm>
            <a:off x="828675" y="569913"/>
            <a:ext cx="226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讨论：</a:t>
            </a:r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2087563" y="5265738"/>
            <a:ext cx="4140200" cy="1168400"/>
            <a:chOff x="2154" y="1774"/>
            <a:chExt cx="2608" cy="736"/>
          </a:xfrm>
        </p:grpSpPr>
        <p:graphicFrame>
          <p:nvGraphicFramePr>
            <p:cNvPr id="8246" name="Object 59"/>
            <p:cNvGraphicFramePr>
              <a:graphicFrameLocks noChangeAspect="1"/>
            </p:cNvGraphicFramePr>
            <p:nvPr/>
          </p:nvGraphicFramePr>
          <p:xfrm>
            <a:off x="2290" y="1774"/>
            <a:ext cx="31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6" name="Equation" r:id="rId7" imgW="507780" imgH="342751" progId="Equation.DSMT4">
                    <p:embed/>
                  </p:oleObj>
                </mc:Choice>
                <mc:Fallback>
                  <p:oleObj name="Equation" r:id="rId7" imgW="507780" imgH="342751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1774"/>
                          <a:ext cx="31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47" name="Object 60"/>
            <p:cNvGraphicFramePr>
              <a:graphicFrameLocks noChangeAspect="1"/>
            </p:cNvGraphicFramePr>
            <p:nvPr/>
          </p:nvGraphicFramePr>
          <p:xfrm>
            <a:off x="3107" y="1789"/>
            <a:ext cx="156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7" name="Equation" r:id="rId9" imgW="2908300" imgH="419100" progId="Equation.DSMT4">
                    <p:embed/>
                  </p:oleObj>
                </mc:Choice>
                <mc:Fallback>
                  <p:oleObj name="Equation" r:id="rId9" imgW="2908300" imgH="4191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789"/>
                          <a:ext cx="156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48" name="Object 61"/>
            <p:cNvGraphicFramePr>
              <a:graphicFrameLocks noChangeAspect="1"/>
            </p:cNvGraphicFramePr>
            <p:nvPr/>
          </p:nvGraphicFramePr>
          <p:xfrm>
            <a:off x="3172" y="2252"/>
            <a:ext cx="159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8" name="Equation" r:id="rId11" imgW="3111500" imgH="419100" progId="Equation.DSMT4">
                    <p:embed/>
                  </p:oleObj>
                </mc:Choice>
                <mc:Fallback>
                  <p:oleObj name="Equation" r:id="rId11" imgW="3111500" imgH="4191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2" y="2252"/>
                          <a:ext cx="159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49" name="AutoShape 62"/>
            <p:cNvSpPr>
              <a:spLocks/>
            </p:cNvSpPr>
            <p:nvPr/>
          </p:nvSpPr>
          <p:spPr bwMode="auto">
            <a:xfrm>
              <a:off x="2154" y="1865"/>
              <a:ext cx="91" cy="499"/>
            </a:xfrm>
            <a:prstGeom prst="leftBrace">
              <a:avLst>
                <a:gd name="adj1" fmla="val 45696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50" name="Object 63"/>
            <p:cNvGraphicFramePr>
              <a:graphicFrameLocks noChangeAspect="1"/>
            </p:cNvGraphicFramePr>
            <p:nvPr/>
          </p:nvGraphicFramePr>
          <p:xfrm>
            <a:off x="2268" y="2092"/>
            <a:ext cx="816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9" name="Equation" r:id="rId13" imgW="1562100" imgH="762000" progId="Equation.DSMT4">
                    <p:embed/>
                  </p:oleObj>
                </mc:Choice>
                <mc:Fallback>
                  <p:oleObj name="Equation" r:id="rId13" imgW="1562100" imgH="7620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2092"/>
                          <a:ext cx="816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48" name="Text Box 64"/>
          <p:cNvSpPr txBox="1">
            <a:spLocks noChangeArrowheads="1"/>
          </p:cNvSpPr>
          <p:nvPr/>
        </p:nvSpPr>
        <p:spPr bwMode="auto">
          <a:xfrm>
            <a:off x="1619250" y="5451475"/>
            <a:ext cx="44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8207" name="Text Box 65"/>
          <p:cNvSpPr txBox="1">
            <a:spLocks noChangeArrowheads="1"/>
          </p:cNvSpPr>
          <p:nvPr/>
        </p:nvSpPr>
        <p:spPr bwMode="auto">
          <a:xfrm>
            <a:off x="8640763" y="64008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24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4" name="组合 57"/>
          <p:cNvGrpSpPr>
            <a:grpSpLocks/>
          </p:cNvGrpSpPr>
          <p:nvPr/>
        </p:nvGrpSpPr>
        <p:grpSpPr bwMode="auto">
          <a:xfrm>
            <a:off x="3111500" y="604838"/>
            <a:ext cx="5367338" cy="3663950"/>
            <a:chOff x="4389435" y="2187558"/>
            <a:chExt cx="5367403" cy="3663993"/>
          </a:xfrm>
        </p:grpSpPr>
        <p:grpSp>
          <p:nvGrpSpPr>
            <p:cNvPr id="8210" name="组合 1"/>
            <p:cNvGrpSpPr>
              <a:grpSpLocks/>
            </p:cNvGrpSpPr>
            <p:nvPr/>
          </p:nvGrpSpPr>
          <p:grpSpPr bwMode="auto">
            <a:xfrm>
              <a:off x="4389435" y="2187558"/>
              <a:ext cx="5367403" cy="3663993"/>
              <a:chOff x="3635375" y="581026"/>
              <a:chExt cx="5367403" cy="3663993"/>
            </a:xfrm>
          </p:grpSpPr>
          <p:sp>
            <p:nvSpPr>
              <p:cNvPr id="8212" name="Rectangle 57"/>
              <p:cNvSpPr>
                <a:spLocks noChangeArrowheads="1"/>
              </p:cNvSpPr>
              <p:nvPr/>
            </p:nvSpPr>
            <p:spPr bwMode="auto">
              <a:xfrm>
                <a:off x="4800600" y="2719388"/>
                <a:ext cx="4164013" cy="106680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3" name="Oval 3"/>
              <p:cNvSpPr>
                <a:spLocks noChangeArrowheads="1"/>
              </p:cNvSpPr>
              <p:nvPr/>
            </p:nvSpPr>
            <p:spPr bwMode="auto">
              <a:xfrm>
                <a:off x="3635375" y="1181100"/>
                <a:ext cx="1536700" cy="2159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4" name="Line 4"/>
              <p:cNvSpPr>
                <a:spLocks noChangeShapeType="1"/>
              </p:cNvSpPr>
              <p:nvPr/>
            </p:nvSpPr>
            <p:spPr bwMode="auto">
              <a:xfrm>
                <a:off x="4284663" y="1325563"/>
                <a:ext cx="1430337" cy="13938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5" name="Line 5"/>
              <p:cNvSpPr>
                <a:spLocks noChangeShapeType="1"/>
              </p:cNvSpPr>
              <p:nvPr/>
            </p:nvSpPr>
            <p:spPr bwMode="auto">
              <a:xfrm flipV="1">
                <a:off x="5715000" y="1042988"/>
                <a:ext cx="1676400" cy="167640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6732626" y="1109669"/>
                <a:ext cx="2133626" cy="1588"/>
              </a:xfrm>
              <a:prstGeom prst="line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17" name="Line 7"/>
              <p:cNvSpPr>
                <a:spLocks noChangeShapeType="1"/>
              </p:cNvSpPr>
              <p:nvPr/>
            </p:nvSpPr>
            <p:spPr bwMode="auto">
              <a:xfrm>
                <a:off x="7596188" y="604838"/>
                <a:ext cx="1295400" cy="1587"/>
              </a:xfrm>
              <a:prstGeom prst="line">
                <a:avLst/>
              </a:prstGeom>
              <a:noFill/>
              <a:ln w="57150">
                <a:solidFill>
                  <a:srgbClr val="339933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18" name="Group 8"/>
              <p:cNvGrpSpPr>
                <a:grpSpLocks/>
              </p:cNvGrpSpPr>
              <p:nvPr/>
            </p:nvGrpSpPr>
            <p:grpSpPr bwMode="auto">
              <a:xfrm>
                <a:off x="7308850" y="584200"/>
                <a:ext cx="990600" cy="509588"/>
                <a:chOff x="4656" y="144"/>
                <a:chExt cx="624" cy="432"/>
              </a:xfrm>
            </p:grpSpPr>
            <p:sp>
              <p:nvSpPr>
                <p:cNvPr id="8244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656" y="144"/>
                  <a:ext cx="624" cy="432"/>
                </a:xfrm>
                <a:prstGeom prst="line">
                  <a:avLst/>
                </a:prstGeom>
                <a:noFill/>
                <a:ln w="38100">
                  <a:solidFill>
                    <a:srgbClr val="0000CC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5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5280" y="14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prstDash val="dashDot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Line 12"/>
              <p:cNvSpPr>
                <a:spLocks noChangeShapeType="1"/>
              </p:cNvSpPr>
              <p:nvPr/>
            </p:nvSpPr>
            <p:spPr bwMode="auto">
              <a:xfrm flipH="1" flipV="1">
                <a:off x="6248432" y="2262208"/>
                <a:ext cx="457206" cy="457205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20" name="Arc 15"/>
              <p:cNvSpPr>
                <a:spLocks/>
              </p:cNvSpPr>
              <p:nvPr/>
            </p:nvSpPr>
            <p:spPr bwMode="auto">
              <a:xfrm>
                <a:off x="5486400" y="2338388"/>
                <a:ext cx="533400" cy="152400"/>
              </a:xfrm>
              <a:custGeom>
                <a:avLst/>
                <a:gdLst>
                  <a:gd name="T0" fmla="*/ 0 w 21511"/>
                  <a:gd name="T1" fmla="*/ 2147483646 h 17905"/>
                  <a:gd name="T2" fmla="*/ 2147483646 w 21511"/>
                  <a:gd name="T3" fmla="*/ 0 h 17905"/>
                  <a:gd name="T4" fmla="*/ 2147483646 w 21511"/>
                  <a:gd name="T5" fmla="*/ 2147483646 h 17905"/>
                  <a:gd name="T6" fmla="*/ 0 60000 65536"/>
                  <a:gd name="T7" fmla="*/ 0 60000 65536"/>
                  <a:gd name="T8" fmla="*/ 0 60000 65536"/>
                  <a:gd name="T9" fmla="*/ 0 w 21511"/>
                  <a:gd name="T10" fmla="*/ 0 h 17905"/>
                  <a:gd name="T11" fmla="*/ 21511 w 21511"/>
                  <a:gd name="T12" fmla="*/ 17905 h 179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11" h="17905" fill="none" extrusionOk="0">
                    <a:moveTo>
                      <a:pt x="-1" y="15948"/>
                    </a:moveTo>
                    <a:cubicBezTo>
                      <a:pt x="587" y="9485"/>
                      <a:pt x="4049" y="3629"/>
                      <a:pt x="9429" y="-1"/>
                    </a:cubicBezTo>
                  </a:path>
                  <a:path w="21511" h="17905" stroke="0" extrusionOk="0">
                    <a:moveTo>
                      <a:pt x="-1" y="15948"/>
                    </a:moveTo>
                    <a:cubicBezTo>
                      <a:pt x="587" y="9485"/>
                      <a:pt x="4049" y="3629"/>
                      <a:pt x="9429" y="-1"/>
                    </a:cubicBezTo>
                    <a:lnTo>
                      <a:pt x="21511" y="17905"/>
                    </a:lnTo>
                    <a:lnTo>
                      <a:pt x="-1" y="1594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1" name="Line 58"/>
              <p:cNvSpPr>
                <a:spLocks noChangeShapeType="1"/>
              </p:cNvSpPr>
              <p:nvPr/>
            </p:nvSpPr>
            <p:spPr bwMode="auto">
              <a:xfrm>
                <a:off x="5715000" y="2719388"/>
                <a:ext cx="533400" cy="10668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2" name="Line 59"/>
              <p:cNvSpPr>
                <a:spLocks noChangeShapeType="1"/>
              </p:cNvSpPr>
              <p:nvPr/>
            </p:nvSpPr>
            <p:spPr bwMode="auto">
              <a:xfrm flipV="1">
                <a:off x="6248400" y="2719388"/>
                <a:ext cx="457200" cy="10668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3" name="Line 60"/>
              <p:cNvSpPr>
                <a:spLocks noChangeShapeType="1"/>
              </p:cNvSpPr>
              <p:nvPr/>
            </p:nvSpPr>
            <p:spPr bwMode="auto">
              <a:xfrm>
                <a:off x="8336292" y="2719388"/>
                <a:ext cx="1588" cy="106680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224" name="Object 62"/>
              <p:cNvGraphicFramePr>
                <a:graphicFrameLocks noChangeAspect="1"/>
              </p:cNvGraphicFramePr>
              <p:nvPr/>
            </p:nvGraphicFramePr>
            <p:xfrm>
              <a:off x="8686800" y="3100388"/>
              <a:ext cx="273050" cy="290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60" name="公式" r:id="rId15" imgW="203024" imgH="215713" progId="Equation.3">
                      <p:embed/>
                    </p:oleObj>
                  </mc:Choice>
                  <mc:Fallback>
                    <p:oleObj name="公式" r:id="rId15" imgW="203024" imgH="215713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86800" y="3100388"/>
                            <a:ext cx="273050" cy="2905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5" name="Arc 63"/>
              <p:cNvSpPr>
                <a:spLocks/>
              </p:cNvSpPr>
              <p:nvPr/>
            </p:nvSpPr>
            <p:spPr bwMode="auto">
              <a:xfrm>
                <a:off x="5715000" y="3100388"/>
                <a:ext cx="209550" cy="46037"/>
              </a:xfrm>
              <a:custGeom>
                <a:avLst/>
                <a:gdLst>
                  <a:gd name="T0" fmla="*/ 2147483646 w 39505"/>
                  <a:gd name="T1" fmla="*/ 2147483646 h 24647"/>
                  <a:gd name="T2" fmla="*/ 2147483646 w 39505"/>
                  <a:gd name="T3" fmla="*/ 0 h 24647"/>
                  <a:gd name="T4" fmla="*/ 2147483646 w 39505"/>
                  <a:gd name="T5" fmla="*/ 2147483646 h 24647"/>
                  <a:gd name="T6" fmla="*/ 0 60000 65536"/>
                  <a:gd name="T7" fmla="*/ 0 60000 65536"/>
                  <a:gd name="T8" fmla="*/ 0 60000 65536"/>
                  <a:gd name="T9" fmla="*/ 0 w 39505"/>
                  <a:gd name="T10" fmla="*/ 0 h 24647"/>
                  <a:gd name="T11" fmla="*/ 39505 w 39505"/>
                  <a:gd name="T12" fmla="*/ 24647 h 246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05" h="24647" fill="none" extrusionOk="0">
                    <a:moveTo>
                      <a:pt x="39504" y="15128"/>
                    </a:moveTo>
                    <a:cubicBezTo>
                      <a:pt x="35489" y="21080"/>
                      <a:pt x="28779" y="24646"/>
                      <a:pt x="21600" y="24647"/>
                    </a:cubicBezTo>
                    <a:cubicBezTo>
                      <a:pt x="9670" y="24647"/>
                      <a:pt x="0" y="14976"/>
                      <a:pt x="0" y="3047"/>
                    </a:cubicBezTo>
                    <a:cubicBezTo>
                      <a:pt x="-1" y="2027"/>
                      <a:pt x="72" y="1009"/>
                      <a:pt x="215" y="-1"/>
                    </a:cubicBezTo>
                  </a:path>
                  <a:path w="39505" h="24647" stroke="0" extrusionOk="0">
                    <a:moveTo>
                      <a:pt x="39504" y="15128"/>
                    </a:moveTo>
                    <a:cubicBezTo>
                      <a:pt x="35489" y="21080"/>
                      <a:pt x="28779" y="24646"/>
                      <a:pt x="21600" y="24647"/>
                    </a:cubicBezTo>
                    <a:cubicBezTo>
                      <a:pt x="9670" y="24647"/>
                      <a:pt x="0" y="14976"/>
                      <a:pt x="0" y="3047"/>
                    </a:cubicBezTo>
                    <a:cubicBezTo>
                      <a:pt x="-1" y="2027"/>
                      <a:pt x="72" y="1009"/>
                      <a:pt x="215" y="-1"/>
                    </a:cubicBezTo>
                    <a:lnTo>
                      <a:pt x="21600" y="3047"/>
                    </a:lnTo>
                    <a:lnTo>
                      <a:pt x="39504" y="15128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226" name="Object 64"/>
              <p:cNvGraphicFramePr>
                <a:graphicFrameLocks noChangeAspect="1"/>
              </p:cNvGraphicFramePr>
              <p:nvPr/>
            </p:nvGraphicFramePr>
            <p:xfrm>
              <a:off x="5735638" y="3213100"/>
              <a:ext cx="241300" cy="303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61" name="Equation" r:id="rId17" imgW="241195" imgH="304668" progId="Equation.DSMT4">
                      <p:embed/>
                    </p:oleObj>
                  </mc:Choice>
                  <mc:Fallback>
                    <p:oleObj name="Equation" r:id="rId17" imgW="241195" imgH="304668" progId="Equation.DSMT4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35638" y="3213100"/>
                            <a:ext cx="241300" cy="3032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7" name="Line 65"/>
              <p:cNvSpPr>
                <a:spLocks noChangeShapeType="1"/>
              </p:cNvSpPr>
              <p:nvPr/>
            </p:nvSpPr>
            <p:spPr bwMode="auto">
              <a:xfrm>
                <a:off x="6248400" y="2719388"/>
                <a:ext cx="1588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228" name="Group 66"/>
              <p:cNvGrpSpPr>
                <a:grpSpLocks/>
              </p:cNvGrpSpPr>
              <p:nvPr/>
            </p:nvGrpSpPr>
            <p:grpSpPr bwMode="auto">
              <a:xfrm>
                <a:off x="5410210" y="2719396"/>
                <a:ext cx="1600203" cy="1025528"/>
                <a:chOff x="3408" y="1632"/>
                <a:chExt cx="1008" cy="646"/>
              </a:xfrm>
            </p:grpSpPr>
            <p:graphicFrame>
              <p:nvGraphicFramePr>
                <p:cNvPr id="8241" name="Object 67"/>
                <p:cNvGraphicFramePr>
                  <a:graphicFrameLocks noChangeAspect="1"/>
                </p:cNvGraphicFramePr>
                <p:nvPr/>
              </p:nvGraphicFramePr>
              <p:xfrm>
                <a:off x="3408" y="1632"/>
                <a:ext cx="167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2" name="公式" r:id="rId19" imgW="266353" imgH="266353" progId="Equation.3">
                        <p:embed/>
                      </p:oleObj>
                    </mc:Choice>
                    <mc:Fallback>
                      <p:oleObj name="公式" r:id="rId19" imgW="266353" imgH="266353" progId="Equation.3">
                        <p:embed/>
                        <p:pic>
                          <p:nvPicPr>
                            <p:cNvPr id="0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1632"/>
                              <a:ext cx="167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42" name="Object 68"/>
                <p:cNvGraphicFramePr>
                  <a:graphicFrameLocks noChangeAspect="1"/>
                </p:cNvGraphicFramePr>
                <p:nvPr/>
              </p:nvGraphicFramePr>
              <p:xfrm>
                <a:off x="4224" y="1632"/>
                <a:ext cx="192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3" name="公式" r:id="rId21" imgW="266353" imgH="266353" progId="Equation.3">
                        <p:embed/>
                      </p:oleObj>
                    </mc:Choice>
                    <mc:Fallback>
                      <p:oleObj name="公式" r:id="rId21" imgW="266353" imgH="266353" progId="Equation.3">
                        <p:embed/>
                        <p:pic>
                          <p:nvPicPr>
                            <p:cNvPr id="0" name="Object 6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4" y="1632"/>
                              <a:ext cx="192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43" name="Object 69"/>
                <p:cNvGraphicFramePr>
                  <a:graphicFrameLocks noChangeAspect="1"/>
                </p:cNvGraphicFramePr>
                <p:nvPr/>
              </p:nvGraphicFramePr>
              <p:xfrm>
                <a:off x="4053" y="2102"/>
                <a:ext cx="167" cy="1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4" name="公式" r:id="rId23" imgW="266584" imgH="279279" progId="Equation.3">
                        <p:embed/>
                      </p:oleObj>
                    </mc:Choice>
                    <mc:Fallback>
                      <p:oleObj name="公式" r:id="rId23" imgW="266584" imgH="279279" progId="Equation.3">
                        <p:embed/>
                        <p:pic>
                          <p:nvPicPr>
                            <p:cNvPr id="0" name="Object 6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53" y="2102"/>
                              <a:ext cx="167" cy="1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9" name="Line 70"/>
              <p:cNvSpPr>
                <a:spLocks noChangeShapeType="1"/>
              </p:cNvSpPr>
              <p:nvPr/>
            </p:nvSpPr>
            <p:spPr bwMode="auto">
              <a:xfrm flipV="1">
                <a:off x="5715025" y="1119194"/>
                <a:ext cx="1588" cy="2667031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30" name="Line 71"/>
              <p:cNvSpPr>
                <a:spLocks noChangeShapeType="1"/>
              </p:cNvSpPr>
              <p:nvPr/>
            </p:nvSpPr>
            <p:spPr bwMode="auto">
              <a:xfrm flipV="1">
                <a:off x="6705600" y="1042988"/>
                <a:ext cx="1676400" cy="16764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dash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31" name="组合 67"/>
              <p:cNvGrpSpPr>
                <a:grpSpLocks/>
              </p:cNvGrpSpPr>
              <p:nvPr/>
            </p:nvGrpSpPr>
            <p:grpSpPr bwMode="auto">
              <a:xfrm>
                <a:off x="3878269" y="581026"/>
                <a:ext cx="620713" cy="696915"/>
                <a:chOff x="3878253" y="580986"/>
                <a:chExt cx="620721" cy="696952"/>
              </a:xfrm>
            </p:grpSpPr>
            <p:sp>
              <p:nvSpPr>
                <p:cNvPr id="8239" name="Oval 56"/>
                <p:cNvSpPr>
                  <a:spLocks noChangeArrowheads="1"/>
                </p:cNvSpPr>
                <p:nvPr/>
              </p:nvSpPr>
              <p:spPr bwMode="auto">
                <a:xfrm>
                  <a:off x="4175125" y="1201738"/>
                  <a:ext cx="76200" cy="76200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40" name="TextBox 66"/>
                <p:cNvSpPr txBox="1">
                  <a:spLocks noChangeArrowheads="1"/>
                </p:cNvSpPr>
                <p:nvPr/>
              </p:nvSpPr>
              <p:spPr bwMode="auto">
                <a:xfrm>
                  <a:off x="3878253" y="580986"/>
                  <a:ext cx="62072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 i="1">
                      <a:latin typeface="Times New Roman" panose="02020603050405020304" pitchFamily="18" charset="0"/>
                    </a:rPr>
                    <a:t>S</a:t>
                  </a:r>
                  <a:endParaRPr lang="zh-CN" altLang="en-US" sz="2800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32" name="TextBox 81"/>
              <p:cNvSpPr txBox="1">
                <a:spLocks noChangeArrowheads="1"/>
              </p:cNvSpPr>
              <p:nvPr/>
            </p:nvSpPr>
            <p:spPr bwMode="auto">
              <a:xfrm>
                <a:off x="8405813" y="2174905"/>
                <a:ext cx="547687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1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3" name="TextBox 24"/>
              <p:cNvSpPr txBox="1">
                <a:spLocks noChangeArrowheads="1"/>
              </p:cNvSpPr>
              <p:nvPr/>
            </p:nvSpPr>
            <p:spPr bwMode="auto">
              <a:xfrm>
                <a:off x="6446902" y="3721143"/>
                <a:ext cx="18986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1 </a:t>
                </a:r>
                <a:r>
                  <a:rPr lang="en-US" altLang="zh-CN" sz="2800">
                    <a:latin typeface="Times New Roman" panose="02020603050405020304" pitchFamily="18" charset="0"/>
                  </a:rPr>
                  <a:t>&lt; </a:t>
                </a:r>
                <a:r>
                  <a:rPr lang="en-US" altLang="zh-CN" sz="2800" i="1">
                    <a:latin typeface="Times New Roman" panose="02020603050405020304" pitchFamily="18" charset="0"/>
                  </a:rPr>
                  <a:t>n </a:t>
                </a:r>
                <a:r>
                  <a:rPr lang="en-US" altLang="zh-CN" sz="2800">
                    <a:latin typeface="Times New Roman" panose="02020603050405020304" pitchFamily="18" charset="0"/>
                  </a:rPr>
                  <a:t>&gt; </a:t>
                </a: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2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4" name="TextBox 83"/>
              <p:cNvSpPr txBox="1">
                <a:spLocks noChangeArrowheads="1"/>
              </p:cNvSpPr>
              <p:nvPr/>
            </p:nvSpPr>
            <p:spPr bwMode="auto">
              <a:xfrm>
                <a:off x="8455091" y="3721144"/>
                <a:ext cx="547687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2</a:t>
                </a: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5" name="TextBox 84"/>
              <p:cNvSpPr txBox="1">
                <a:spLocks noChangeArrowheads="1"/>
              </p:cNvSpPr>
              <p:nvPr/>
            </p:nvSpPr>
            <p:spPr bwMode="auto">
              <a:xfrm>
                <a:off x="5229225" y="1712913"/>
                <a:ext cx="4746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i</a:t>
                </a:r>
                <a:endParaRPr lang="zh-CN" altLang="en-US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6" name="TextBox 85"/>
              <p:cNvSpPr txBox="1">
                <a:spLocks noChangeArrowheads="1"/>
              </p:cNvSpPr>
              <p:nvPr/>
            </p:nvSpPr>
            <p:spPr bwMode="auto">
              <a:xfrm>
                <a:off x="5776913" y="1639888"/>
                <a:ext cx="474662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D</a:t>
                </a:r>
                <a:endParaRPr lang="zh-CN" altLang="en-US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7" name="TextBox 86"/>
              <p:cNvSpPr txBox="1">
                <a:spLocks noChangeArrowheads="1"/>
              </p:cNvSpPr>
              <p:nvPr/>
            </p:nvSpPr>
            <p:spPr bwMode="auto">
              <a:xfrm>
                <a:off x="8332788" y="617538"/>
                <a:ext cx="474662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P</a:t>
                </a:r>
                <a:endParaRPr lang="zh-CN" altLang="en-US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38" name="TextBox 87"/>
              <p:cNvSpPr txBox="1">
                <a:spLocks noChangeArrowheads="1"/>
              </p:cNvSpPr>
              <p:nvPr/>
            </p:nvSpPr>
            <p:spPr bwMode="auto">
              <a:xfrm>
                <a:off x="6069013" y="2260600"/>
                <a:ext cx="474662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i</a:t>
                </a:r>
                <a:endParaRPr lang="zh-CN" altLang="en-US" sz="28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211" name="Line 39"/>
            <p:cNvSpPr>
              <a:spLocks noChangeShapeType="1"/>
            </p:cNvSpPr>
            <p:nvPr/>
          </p:nvSpPr>
          <p:spPr bwMode="auto">
            <a:xfrm>
              <a:off x="7456519" y="4366865"/>
              <a:ext cx="484676" cy="9973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33265" y="2970458"/>
            <a:ext cx="494238" cy="523220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"/>
                                        <p:tgtEl>
                                          <p:spTgt spid="6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6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8" grpId="0" autoUpdateAnimBg="0"/>
      <p:bldP spid="67624" grpId="0" animBg="1"/>
      <p:bldP spid="67625" grpId="0" animBg="1"/>
      <p:bldP spid="67626" grpId="0" autoUpdateAnimBg="0"/>
      <p:bldP spid="67631" grpId="0" animBg="1"/>
      <p:bldP spid="67639" grpId="0" animBg="1"/>
      <p:bldP spid="67640" grpId="0" autoUpdateAnimBg="0"/>
      <p:bldP spid="676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95288" y="981075"/>
            <a:ext cx="79216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*  </a:t>
            </a:r>
            <a:r>
              <a:rPr lang="zh-CN" altLang="en-US" sz="2800">
                <a:latin typeface="Times New Roman" panose="02020603050405020304" pitchFamily="18" charset="0"/>
              </a:rPr>
              <a:t>照相机镜头、珠宝、太阳能电池、激光谐振腔</a:t>
            </a:r>
            <a:br>
              <a:rPr lang="zh-CN" altLang="en-US" sz="2800">
                <a:latin typeface="Times New Roman" panose="02020603050405020304" pitchFamily="18" charset="0"/>
              </a:rPr>
            </a:br>
            <a:r>
              <a:rPr lang="zh-CN" altLang="en-US" sz="2800">
                <a:latin typeface="Times New Roman" panose="02020603050405020304" pitchFamily="18" charset="0"/>
              </a:rPr>
              <a:t>    反射镜表面都镀有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增透膜或增反膜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23850" y="19161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*  </a:t>
            </a:r>
            <a:r>
              <a:rPr lang="zh-CN" altLang="en-US" sz="2800">
                <a:latin typeface="Times New Roman" panose="02020603050405020304" pitchFamily="18" charset="0"/>
              </a:rPr>
              <a:t>判断薄膜（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）生长情况</a:t>
            </a:r>
            <a:r>
              <a:rPr lang="en-US" altLang="zh-CN" sz="2800">
                <a:latin typeface="Times New Roman" panose="02020603050405020304" pitchFamily="18" charset="0"/>
              </a:rPr>
              <a:t>, </a:t>
            </a:r>
            <a:r>
              <a:rPr lang="zh-CN" altLang="en-US" sz="2800">
                <a:latin typeface="Times New Roman" panose="02020603050405020304" pitchFamily="18" charset="0"/>
              </a:rPr>
              <a:t>隐形飞机  </a:t>
            </a:r>
            <a:r>
              <a:rPr lang="en-US" altLang="zh-CN" sz="2800">
                <a:latin typeface="Times New Roman" panose="02020603050405020304" pitchFamily="18" charset="0"/>
              </a:rPr>
              <a:t>……</a:t>
            </a:r>
            <a:r>
              <a:rPr lang="zh-CN" altLang="en-US" sz="2800">
                <a:latin typeface="Times New Roman" panose="02020603050405020304" pitchFamily="18" charset="0"/>
              </a:rPr>
              <a:t>等。</a:t>
            </a:r>
          </a:p>
        </p:txBody>
      </p:sp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395288" y="404813"/>
            <a:ext cx="1223962" cy="58896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</a:p>
        </p:txBody>
      </p:sp>
      <p:pic>
        <p:nvPicPr>
          <p:cNvPr id="5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92375"/>
            <a:ext cx="3384550" cy="22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492375"/>
            <a:ext cx="273685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92600"/>
            <a:ext cx="3384550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292600"/>
            <a:ext cx="3671887" cy="236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60"/>
          <p:cNvGrpSpPr>
            <a:grpSpLocks/>
          </p:cNvGrpSpPr>
          <p:nvPr/>
        </p:nvGrpSpPr>
        <p:grpSpPr bwMode="auto">
          <a:xfrm>
            <a:off x="-95250" y="2435225"/>
            <a:ext cx="9237663" cy="4365625"/>
            <a:chOff x="-59" y="1534"/>
            <a:chExt cx="5819" cy="2750"/>
          </a:xfrm>
        </p:grpSpPr>
        <p:sp>
          <p:nvSpPr>
            <p:cNvPr id="9226" name="Rectangle 61"/>
            <p:cNvSpPr>
              <a:spLocks noChangeArrowheads="1"/>
            </p:cNvSpPr>
            <p:nvPr/>
          </p:nvSpPr>
          <p:spPr bwMode="auto">
            <a:xfrm>
              <a:off x="-59" y="1534"/>
              <a:ext cx="5760" cy="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47115" name="Text Box 62"/>
            <p:cNvSpPr txBox="1">
              <a:spLocks noChangeArrowheads="1"/>
            </p:cNvSpPr>
            <p:nvPr/>
          </p:nvSpPr>
          <p:spPr bwMode="auto">
            <a:xfrm>
              <a:off x="295" y="1842"/>
              <a:ext cx="1803" cy="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dirty="0" smtClean="0">
                  <a:latin typeface="Times New Roman" panose="02020603050405020304" pitchFamily="18" charset="0"/>
                </a:rPr>
                <a:t>等倾干涉的应用</a:t>
              </a:r>
              <a:r>
                <a:rPr lang="en-US" altLang="zh-CN" sz="2800" dirty="0" smtClean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228" name="Rectangle 63"/>
            <p:cNvSpPr>
              <a:spLocks noChangeArrowheads="1"/>
            </p:cNvSpPr>
            <p:nvPr/>
          </p:nvSpPr>
          <p:spPr bwMode="auto">
            <a:xfrm>
              <a:off x="249" y="2296"/>
              <a:ext cx="55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使某些颜色的单色光在表面的反射干涉相消</a:t>
              </a:r>
              <a:r>
                <a:rPr lang="en-US" altLang="zh-CN" sz="2800">
                  <a:latin typeface="Times New Roman" panose="02020603050405020304" pitchFamily="18" charset="0"/>
                </a:rPr>
                <a:t>, </a:t>
              </a:r>
              <a:r>
                <a:rPr lang="zh-CN" altLang="en-US" sz="2800">
                  <a:latin typeface="Times New Roman" panose="02020603050405020304" pitchFamily="18" charset="0"/>
                </a:rPr>
                <a:t>增加透射</a:t>
              </a:r>
              <a:r>
                <a:rPr lang="en-US" altLang="zh-CN" sz="2800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9229" name="Text Box 64"/>
            <p:cNvSpPr txBox="1">
              <a:spLocks noChangeArrowheads="1"/>
            </p:cNvSpPr>
            <p:nvPr/>
          </p:nvSpPr>
          <p:spPr bwMode="auto">
            <a:xfrm>
              <a:off x="2096" y="1835"/>
              <a:ext cx="1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—</a:t>
              </a:r>
              <a:r>
                <a:rPr lang="zh-CN" altLang="en-US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增透膜：</a:t>
              </a:r>
            </a:p>
          </p:txBody>
        </p:sp>
        <p:sp>
          <p:nvSpPr>
            <p:cNvPr id="47118" name="Text Box 65"/>
            <p:cNvSpPr txBox="1">
              <a:spLocks noChangeArrowheads="1"/>
            </p:cNvSpPr>
            <p:nvPr/>
          </p:nvSpPr>
          <p:spPr bwMode="auto">
            <a:xfrm>
              <a:off x="295" y="2795"/>
              <a:ext cx="1803" cy="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smtClean="0">
                  <a:latin typeface="Times New Roman" panose="02020603050405020304" pitchFamily="18" charset="0"/>
                </a:rPr>
                <a:t>等倾干涉的应用</a:t>
              </a:r>
              <a:r>
                <a:rPr lang="en-US" altLang="zh-CN" sz="2800" smtClean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31" name="Text Box 66"/>
            <p:cNvSpPr txBox="1">
              <a:spLocks noChangeArrowheads="1"/>
            </p:cNvSpPr>
            <p:nvPr/>
          </p:nvSpPr>
          <p:spPr bwMode="auto">
            <a:xfrm>
              <a:off x="2124" y="2788"/>
              <a:ext cx="24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—</a:t>
              </a:r>
              <a:r>
                <a:rPr lang="zh-CN" altLang="en-US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多层膜（增加反射） </a:t>
              </a:r>
            </a:p>
          </p:txBody>
        </p:sp>
        <p:sp>
          <p:nvSpPr>
            <p:cNvPr id="9232" name="Text Box 67"/>
            <p:cNvSpPr txBox="1">
              <a:spLocks noChangeArrowheads="1"/>
            </p:cNvSpPr>
            <p:nvPr/>
          </p:nvSpPr>
          <p:spPr bwMode="auto">
            <a:xfrm>
              <a:off x="249" y="3294"/>
              <a:ext cx="53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使某些颜色的光反射本领高达</a:t>
              </a:r>
              <a:r>
                <a:rPr lang="en-US" altLang="zh-CN" sz="2800">
                  <a:latin typeface="Times New Roman" panose="02020603050405020304" pitchFamily="18" charset="0"/>
                </a:rPr>
                <a:t>99%,  </a:t>
              </a:r>
              <a:r>
                <a:rPr lang="zh-CN" altLang="en-US" sz="2800">
                  <a:latin typeface="Times New Roman" panose="02020603050405020304" pitchFamily="18" charset="0"/>
                </a:rPr>
                <a:t>而使透射减弱</a:t>
              </a:r>
              <a:r>
                <a:rPr lang="en-US" altLang="zh-CN" sz="2800">
                  <a:latin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90500" y="358775"/>
            <a:ext cx="8496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例</a:t>
            </a:r>
            <a:r>
              <a:rPr kumimoji="1" lang="en-US" altLang="zh-CN" sz="2800">
                <a:latin typeface="Times New Roman" panose="02020603050405020304" pitchFamily="18" charset="0"/>
              </a:rPr>
              <a:t>2.</a:t>
            </a:r>
            <a:r>
              <a:rPr kumimoji="1" lang="zh-CN" altLang="en-US" sz="2800">
                <a:latin typeface="Times New Roman" panose="02020603050405020304" pitchFamily="18" charset="0"/>
              </a:rPr>
              <a:t>在</a:t>
            </a:r>
            <a:r>
              <a:rPr kumimoji="1"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折射率为</a:t>
            </a: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1.50</a:t>
            </a:r>
            <a:r>
              <a:rPr kumimoji="1" lang="zh-CN" altLang="en-US" sz="2800">
                <a:latin typeface="Times New Roman" panose="02020603050405020304" pitchFamily="18" charset="0"/>
              </a:rPr>
              <a:t>的照相机玻璃镜头表面涂一 </a:t>
            </a:r>
            <a:br>
              <a:rPr kumimoji="1" lang="zh-CN" altLang="en-US" sz="2800">
                <a:latin typeface="Times New Roman" panose="02020603050405020304" pitchFamily="18" charset="0"/>
              </a:rPr>
            </a:br>
            <a:r>
              <a:rPr kumimoji="1" lang="zh-CN" altLang="en-US" sz="2800">
                <a:latin typeface="Times New Roman" panose="02020603050405020304" pitchFamily="18" charset="0"/>
              </a:rPr>
              <a:t>       层</a:t>
            </a: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MgF</a:t>
            </a:r>
            <a:r>
              <a:rPr kumimoji="1"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(n=1.38)</a:t>
            </a:r>
            <a:r>
              <a:rPr kumimoji="1" lang="en-US" altLang="zh-CN" sz="2800" b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0">
                <a:solidFill>
                  <a:srgbClr val="0000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800">
                <a:latin typeface="Times New Roman" panose="02020603050405020304" pitchFamily="18" charset="0"/>
              </a:rPr>
              <a:t>这层膜应多厚？对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>
                <a:latin typeface="Times New Roman" panose="02020603050405020304" pitchFamily="18" charset="0"/>
              </a:rPr>
              <a:t>550nm</a:t>
            </a:r>
            <a:r>
              <a:rPr kumimoji="1" lang="zh-CN" altLang="en-US" sz="2800">
                <a:latin typeface="Times New Roman" panose="02020603050405020304" pitchFamily="18" charset="0"/>
              </a:rPr>
              <a:t>的</a:t>
            </a:r>
            <a:endParaRPr kumimoji="1" lang="en-US" altLang="zh-CN" sz="2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      </a:t>
            </a:r>
            <a:r>
              <a:rPr kumimoji="1" lang="zh-CN" altLang="en-US" sz="2800">
                <a:latin typeface="Times New Roman" panose="02020603050405020304" pitchFamily="18" charset="0"/>
              </a:rPr>
              <a:t>黄绿光增透</a:t>
            </a:r>
            <a:endParaRPr kumimoji="1" lang="en-US" altLang="zh-CN" sz="2800" baseline="30000">
              <a:latin typeface="Times New Roman" panose="02020603050405020304" pitchFamily="18" charset="0"/>
            </a:endParaRP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4295775" y="1363663"/>
          <a:ext cx="762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3" imgW="761669" imgH="380835" progId="Equation.DSMT4">
                  <p:embed/>
                </p:oleObj>
              </mc:Choice>
              <mc:Fallback>
                <p:oleObj name="Equation" r:id="rId3" imgW="761669" imgH="38083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1363663"/>
                        <a:ext cx="762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65525" y="1751013"/>
            <a:ext cx="3130550" cy="387350"/>
            <a:chOff x="0" y="2012"/>
            <a:chExt cx="2239" cy="244"/>
          </a:xfrm>
        </p:grpSpPr>
        <p:graphicFrame>
          <p:nvGraphicFramePr>
            <p:cNvPr id="10256" name="Object 5"/>
            <p:cNvGraphicFramePr>
              <a:graphicFrameLocks noChangeAspect="1"/>
            </p:cNvGraphicFramePr>
            <p:nvPr/>
          </p:nvGraphicFramePr>
          <p:xfrm>
            <a:off x="1784" y="2012"/>
            <a:ext cx="45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0" name="Equation" r:id="rId5" imgW="723586" imgH="380835" progId="Equation.DSMT4">
                    <p:embed/>
                  </p:oleObj>
                </mc:Choice>
                <mc:Fallback>
                  <p:oleObj name="Equation" r:id="rId5" imgW="723586" imgH="38083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4" y="2012"/>
                          <a:ext cx="45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7" name="Rectangle 6"/>
            <p:cNvSpPr>
              <a:spLocks noChangeArrowheads="1"/>
            </p:cNvSpPr>
            <p:nvPr/>
          </p:nvSpPr>
          <p:spPr bwMode="auto">
            <a:xfrm>
              <a:off x="0" y="2016"/>
              <a:ext cx="1776" cy="240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58" name="Object 7"/>
            <p:cNvGraphicFramePr>
              <a:graphicFrameLocks noChangeAspect="1"/>
            </p:cNvGraphicFramePr>
            <p:nvPr/>
          </p:nvGraphicFramePr>
          <p:xfrm>
            <a:off x="393" y="2032"/>
            <a:ext cx="75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1" name="Equation" r:id="rId7" imgW="1205977" imgH="317362" progId="Equation.DSMT4">
                    <p:embed/>
                  </p:oleObj>
                </mc:Choice>
                <mc:Fallback>
                  <p:oleObj name="Equation" r:id="rId7" imgW="1205977" imgH="317362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" y="2032"/>
                          <a:ext cx="75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65525" y="2117725"/>
            <a:ext cx="2447925" cy="900113"/>
            <a:chOff x="0" y="2256"/>
            <a:chExt cx="1776" cy="567"/>
          </a:xfrm>
        </p:grpSpPr>
        <p:sp>
          <p:nvSpPr>
            <p:cNvPr id="10254" name="Rectangle 9"/>
            <p:cNvSpPr>
              <a:spLocks noChangeArrowheads="1"/>
            </p:cNvSpPr>
            <p:nvPr/>
          </p:nvSpPr>
          <p:spPr bwMode="auto">
            <a:xfrm>
              <a:off x="0" y="2256"/>
              <a:ext cx="1776" cy="567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55" name="Object 10"/>
            <p:cNvGraphicFramePr>
              <a:graphicFrameLocks noChangeAspect="1"/>
            </p:cNvGraphicFramePr>
            <p:nvPr/>
          </p:nvGraphicFramePr>
          <p:xfrm>
            <a:off x="500" y="2399"/>
            <a:ext cx="83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2" name="Equation" r:id="rId9" imgW="1320227" imgH="431613" progId="Equation.DSMT4">
                    <p:embed/>
                  </p:oleObj>
                </mc:Choice>
                <mc:Fallback>
                  <p:oleObj name="Equation" r:id="rId9" imgW="1320227" imgH="431613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" y="2399"/>
                          <a:ext cx="833" cy="272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50195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19" name="Text Box 11"/>
          <p:cNvSpPr txBox="1">
            <a:spLocks noChangeArrowheads="1"/>
          </p:cNvSpPr>
          <p:nvPr/>
        </p:nvSpPr>
        <p:spPr bwMode="auto">
          <a:xfrm>
            <a:off x="3922713" y="350837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假定光垂直入射</a:t>
            </a:r>
            <a:endParaRPr kumimoji="1" lang="zh-CN" altLang="en-US" sz="2800" b="0">
              <a:latin typeface="Times New Roman" panose="02020603050405020304" pitchFamily="18" charset="0"/>
            </a:endParaRPr>
          </a:p>
        </p:txBody>
      </p:sp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1690688" y="3971925"/>
          <a:ext cx="5294312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11" imgW="5562600" imgH="673100" progId="Equation.DSMT4">
                  <p:embed/>
                </p:oleObj>
              </mc:Choice>
              <mc:Fallback>
                <p:oleObj name="Equation" r:id="rId11" imgW="5562600" imgH="673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971925"/>
                        <a:ext cx="5294312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1651000" y="4638675"/>
            <a:ext cx="4397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最薄的膜对应</a:t>
            </a: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en-US" altLang="zh-CN" sz="2800">
                <a:latin typeface="Times New Roman" panose="02020603050405020304" pitchFamily="18" charset="0"/>
              </a:rPr>
              <a:t>=0 , </a:t>
            </a:r>
            <a:r>
              <a:rPr kumimoji="1" lang="zh-CN" altLang="en-US" sz="2800">
                <a:latin typeface="Times New Roman" panose="02020603050405020304" pitchFamily="18" charset="0"/>
              </a:rPr>
              <a:t>此时</a:t>
            </a:r>
          </a:p>
        </p:txBody>
      </p:sp>
      <p:graphicFrame>
        <p:nvGraphicFramePr>
          <p:cNvPr id="68622" name="Object 14"/>
          <p:cNvGraphicFramePr>
            <a:graphicFrameLocks noChangeAspect="1"/>
          </p:cNvGraphicFramePr>
          <p:nvPr/>
        </p:nvGraphicFramePr>
        <p:xfrm>
          <a:off x="1651000" y="5072063"/>
          <a:ext cx="39909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13" imgW="3949700" imgH="774700" progId="Equation.DSMT4">
                  <p:embed/>
                </p:oleObj>
              </mc:Choice>
              <mc:Fallback>
                <p:oleObj name="Equation" r:id="rId13" imgW="3949700" imgH="774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072063"/>
                        <a:ext cx="39909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1535113" y="5899150"/>
            <a:ext cx="502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</a:rPr>
              <a:t>取其它值亦可</a:t>
            </a:r>
            <a:r>
              <a:rPr kumimoji="1" lang="en-US" altLang="zh-CN" sz="2800">
                <a:latin typeface="Times New Roman" panose="02020603050405020304" pitchFamily="18" charset="0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但</a:t>
            </a:r>
            <a:r>
              <a:rPr kumimoji="1" lang="en-US" altLang="zh-CN" sz="2800" i="1">
                <a:latin typeface="Times New Roman" panose="02020603050405020304" pitchFamily="18" charset="0"/>
              </a:rPr>
              <a:t>d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不能太厚。</a:t>
            </a:r>
          </a:p>
        </p:txBody>
      </p:sp>
      <p:sp>
        <p:nvSpPr>
          <p:cNvPr id="68624" name="Rectangle 16"/>
          <p:cNvSpPr>
            <a:spLocks noChangeArrowheads="1"/>
          </p:cNvSpPr>
          <p:nvPr/>
        </p:nvSpPr>
        <p:spPr bwMode="auto">
          <a:xfrm>
            <a:off x="838200" y="3500438"/>
            <a:ext cx="457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解：使黄绿光透过，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8625" name="Rectangle 17"/>
          <p:cNvSpPr>
            <a:spLocks noChangeArrowheads="1"/>
          </p:cNvSpPr>
          <p:nvPr/>
        </p:nvSpPr>
        <p:spPr bwMode="auto">
          <a:xfrm>
            <a:off x="3925888" y="2946400"/>
            <a:ext cx="223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</a:rPr>
              <a:t>&lt;</a:t>
            </a:r>
            <a:r>
              <a:rPr kumimoji="1" lang="en-US" altLang="zh-CN" sz="2800" i="1">
                <a:latin typeface="Times New Roman" panose="02020603050405020304" pitchFamily="18" charset="0"/>
              </a:rPr>
              <a:t>n</a:t>
            </a:r>
            <a:r>
              <a:rPr kumimoji="1" lang="en-US" altLang="zh-CN" sz="2800">
                <a:latin typeface="Times New Roman" panose="02020603050405020304" pitchFamily="18" charset="0"/>
              </a:rPr>
              <a:t> &lt;</a:t>
            </a:r>
            <a:r>
              <a:rPr kumimoji="1" lang="en-US" altLang="zh-CN" sz="2800" i="1">
                <a:latin typeface="Times New Roman" panose="02020603050405020304" pitchFamily="18" charset="0"/>
              </a:rPr>
              <a:t>n</a:t>
            </a:r>
            <a:r>
              <a:rPr kumimoji="1"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253" name="Text Box 33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25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utoUpdateAnimBg="0"/>
      <p:bldP spid="68619" grpId="0" autoUpdateAnimBg="0"/>
      <p:bldP spid="68621" grpId="0" autoUpdateAnimBg="0"/>
      <p:bldP spid="68623" grpId="0" autoUpdateAnimBg="0"/>
      <p:bldP spid="68624" grpId="0" autoUpdateAnimBg="0"/>
      <p:bldP spid="6862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187325" y="260350"/>
            <a:ext cx="89566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800">
                <a:latin typeface="Times New Roman" panose="02020603050405020304" pitchFamily="18" charset="0"/>
              </a:rPr>
              <a:t>.</a:t>
            </a:r>
            <a:r>
              <a:rPr lang="zh-CN" altLang="en-US" sz="2800">
                <a:latin typeface="Times New Roman" panose="02020603050405020304" pitchFamily="18" charset="0"/>
              </a:rPr>
              <a:t>氦氖激光器中的谐振腔反射镜</a:t>
            </a:r>
            <a:r>
              <a:rPr lang="en-US" altLang="zh-CN" sz="2800">
                <a:latin typeface="Times New Roman" panose="02020603050405020304" pitchFamily="18" charset="0"/>
              </a:rPr>
              <a:t>, </a:t>
            </a:r>
            <a:r>
              <a:rPr lang="zh-CN" altLang="en-US" sz="2800">
                <a:latin typeface="Times New Roman" panose="02020603050405020304" pitchFamily="18" charset="0"/>
              </a:rPr>
              <a:t>对</a:t>
            </a:r>
            <a:r>
              <a:rPr lang="zh-CN" altLang="en-US" sz="2800">
                <a:solidFill>
                  <a:srgbClr val="0000CC"/>
                </a:solidFill>
                <a:latin typeface="Times New Roman" panose="02020603050405020304" pitchFamily="18" charset="0"/>
              </a:rPr>
              <a:t>波长</a:t>
            </a:r>
            <a:r>
              <a:rPr lang="zh-CN" altLang="en-US" sz="2800" i="1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=632.8nm</a:t>
            </a:r>
            <a:r>
              <a:rPr lang="zh-CN" altLang="en-US" sz="2800">
                <a:latin typeface="Times New Roman" panose="02020603050405020304" pitchFamily="18" charset="0"/>
              </a:rPr>
              <a:t>的单色光的反射率要求达</a:t>
            </a:r>
            <a:r>
              <a:rPr lang="en-US" altLang="zh-CN" sz="2800">
                <a:latin typeface="Times New Roman" panose="02020603050405020304" pitchFamily="18" charset="0"/>
              </a:rPr>
              <a:t>99%</a:t>
            </a:r>
            <a:r>
              <a:rPr lang="zh-CN" altLang="en-US" sz="2800">
                <a:latin typeface="Times New Roman" panose="02020603050405020304" pitchFamily="18" charset="0"/>
              </a:rPr>
              <a:t>以上，为此反射镜采用在玻璃表面镀上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ZnS(n</a:t>
            </a:r>
            <a:r>
              <a:rPr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=2.35), MgF</a:t>
            </a:r>
            <a:r>
              <a:rPr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(n</a:t>
            </a:r>
            <a:r>
              <a:rPr lang="en-US" altLang="zh-CN" sz="2800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</a:rPr>
              <a:t>=1.38)</a:t>
            </a:r>
            <a:r>
              <a:rPr lang="zh-CN" altLang="en-US" sz="2800">
                <a:latin typeface="Times New Roman" panose="02020603050405020304" pitchFamily="18" charset="0"/>
              </a:rPr>
              <a:t>的多层膜，求每层薄膜的实际厚度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zh-CN" altLang="en-US" sz="2800">
                <a:latin typeface="Times New Roman" panose="02020603050405020304" pitchFamily="18" charset="0"/>
              </a:rPr>
              <a:t>按最小厚度要求，光近似垂直入射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   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215900" y="2741613"/>
            <a:ext cx="2879725" cy="2882900"/>
            <a:chOff x="204" y="1727"/>
            <a:chExt cx="1814" cy="1816"/>
          </a:xfrm>
        </p:grpSpPr>
        <p:sp>
          <p:nvSpPr>
            <p:cNvPr id="11280" name="Rectangle 6"/>
            <p:cNvSpPr>
              <a:spLocks noChangeArrowheads="1"/>
            </p:cNvSpPr>
            <p:nvPr/>
          </p:nvSpPr>
          <p:spPr bwMode="auto">
            <a:xfrm>
              <a:off x="373" y="1735"/>
              <a:ext cx="1067" cy="22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81" name="Rectangle 7"/>
            <p:cNvSpPr>
              <a:spLocks noChangeArrowheads="1"/>
            </p:cNvSpPr>
            <p:nvPr/>
          </p:nvSpPr>
          <p:spPr bwMode="auto">
            <a:xfrm>
              <a:off x="204" y="1960"/>
              <a:ext cx="1405" cy="225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82" name="Rectangle 8"/>
            <p:cNvSpPr>
              <a:spLocks noChangeArrowheads="1"/>
            </p:cNvSpPr>
            <p:nvPr/>
          </p:nvSpPr>
          <p:spPr bwMode="auto">
            <a:xfrm>
              <a:off x="373" y="2185"/>
              <a:ext cx="1067" cy="22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83" name="Rectangle 9"/>
            <p:cNvSpPr>
              <a:spLocks noChangeArrowheads="1"/>
            </p:cNvSpPr>
            <p:nvPr/>
          </p:nvSpPr>
          <p:spPr bwMode="auto">
            <a:xfrm>
              <a:off x="204" y="2410"/>
              <a:ext cx="1405" cy="225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84" name="Rectangle 10"/>
            <p:cNvSpPr>
              <a:spLocks noChangeArrowheads="1"/>
            </p:cNvSpPr>
            <p:nvPr/>
          </p:nvSpPr>
          <p:spPr bwMode="auto">
            <a:xfrm>
              <a:off x="373" y="2635"/>
              <a:ext cx="1067" cy="22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85" name="Rectangle 11"/>
            <p:cNvSpPr>
              <a:spLocks noChangeArrowheads="1"/>
            </p:cNvSpPr>
            <p:nvPr/>
          </p:nvSpPr>
          <p:spPr bwMode="auto">
            <a:xfrm>
              <a:off x="204" y="2860"/>
              <a:ext cx="1405" cy="225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286" name="Object 12"/>
            <p:cNvGraphicFramePr>
              <a:graphicFrameLocks noChangeAspect="1"/>
            </p:cNvGraphicFramePr>
            <p:nvPr/>
          </p:nvGraphicFramePr>
          <p:xfrm>
            <a:off x="657" y="3197"/>
            <a:ext cx="360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1" name="Equation" r:id="rId3" imgW="317225" imgH="304536" progId="Equation.DSMT4">
                    <p:embed/>
                  </p:oleObj>
                </mc:Choice>
                <mc:Fallback>
                  <p:oleObj name="Equation" r:id="rId3" imgW="317225" imgH="304536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3197"/>
                          <a:ext cx="360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7" name="Object 13"/>
            <p:cNvGraphicFramePr>
              <a:graphicFrameLocks noChangeAspect="1"/>
            </p:cNvGraphicFramePr>
            <p:nvPr/>
          </p:nvGraphicFramePr>
          <p:xfrm>
            <a:off x="476" y="1747"/>
            <a:ext cx="816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2" name="公式" r:id="rId5" imgW="888614" imgH="215806" progId="Equation.3">
                    <p:embed/>
                  </p:oleObj>
                </mc:Choice>
                <mc:Fallback>
                  <p:oleObj name="公式" r:id="rId5" imgW="888614" imgH="215806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747"/>
                          <a:ext cx="816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8" name="Object 14"/>
            <p:cNvGraphicFramePr>
              <a:graphicFrameLocks noChangeAspect="1"/>
            </p:cNvGraphicFramePr>
            <p:nvPr/>
          </p:nvGraphicFramePr>
          <p:xfrm>
            <a:off x="476" y="1977"/>
            <a:ext cx="816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3" name="公式" r:id="rId7" imgW="901309" imgH="215806" progId="Equation.3">
                    <p:embed/>
                  </p:oleObj>
                </mc:Choice>
                <mc:Fallback>
                  <p:oleObj name="公式" r:id="rId7" imgW="901309" imgH="215806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977"/>
                          <a:ext cx="816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9" name="Object 15"/>
            <p:cNvGraphicFramePr>
              <a:graphicFrameLocks noChangeAspect="1"/>
            </p:cNvGraphicFramePr>
            <p:nvPr/>
          </p:nvGraphicFramePr>
          <p:xfrm>
            <a:off x="1415" y="1727"/>
            <a:ext cx="355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4" name="MathType 6.0 Equation" r:id="rId9" imgW="317087" imgH="177569" progId="Equation.DSMT4">
                    <p:embed/>
                  </p:oleObj>
                </mc:Choice>
                <mc:Fallback>
                  <p:oleObj name="MathType 6.0 Equation" r:id="rId9" imgW="317087" imgH="177569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5" y="1727"/>
                          <a:ext cx="355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0" name="Object 16"/>
            <p:cNvGraphicFramePr>
              <a:graphicFrameLocks noChangeAspect="1"/>
            </p:cNvGraphicFramePr>
            <p:nvPr/>
          </p:nvGraphicFramePr>
          <p:xfrm>
            <a:off x="1610" y="1945"/>
            <a:ext cx="4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5" name="Equation" r:id="rId11" imgW="381000" imgH="228600" progId="Equation.DSMT4">
                    <p:embed/>
                  </p:oleObj>
                </mc:Choice>
                <mc:Fallback>
                  <p:oleObj name="Equation" r:id="rId11" imgW="381000" imgH="228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1945"/>
                          <a:ext cx="408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851275" y="2492375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第一层：</a:t>
            </a:r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/>
        </p:nvGraphicFramePr>
        <p:xfrm>
          <a:off x="5307013" y="2562225"/>
          <a:ext cx="19764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Equation" r:id="rId13" imgW="1040948" imgH="177723" progId="Equation.DSMT4">
                  <p:embed/>
                </p:oleObj>
              </mc:Choice>
              <mc:Fallback>
                <p:oleObj name="Equation" r:id="rId13" imgW="1040948" imgH="177723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2562225"/>
                        <a:ext cx="1976437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9"/>
          <p:cNvGraphicFramePr>
            <a:graphicFrameLocks noChangeAspect="1"/>
          </p:cNvGraphicFramePr>
          <p:nvPr/>
        </p:nvGraphicFramePr>
        <p:xfrm>
          <a:off x="4062413" y="2913063"/>
          <a:ext cx="20970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Equation" r:id="rId15" imgW="977476" imgH="393529" progId="Equation.DSMT4">
                  <p:embed/>
                </p:oleObj>
              </mc:Choice>
              <mc:Fallback>
                <p:oleObj name="Equation" r:id="rId15" imgW="977476" imgH="393529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2913063"/>
                        <a:ext cx="20970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0"/>
          <p:cNvGraphicFramePr>
            <a:graphicFrameLocks noChangeAspect="1"/>
          </p:cNvGraphicFramePr>
          <p:nvPr/>
        </p:nvGraphicFramePr>
        <p:xfrm>
          <a:off x="3363913" y="3992563"/>
          <a:ext cx="126206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17" imgW="561877" imgH="200070" progId="Equation.DSMT4">
                  <p:embed/>
                </p:oleObj>
              </mc:Choice>
              <mc:Fallback>
                <p:oleObj name="Equation" r:id="rId17" imgW="561877" imgH="20007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3" y="3992563"/>
                        <a:ext cx="1262062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1"/>
          <p:cNvGraphicFramePr>
            <a:graphicFrameLocks noChangeAspect="1"/>
          </p:cNvGraphicFramePr>
          <p:nvPr/>
        </p:nvGraphicFramePr>
        <p:xfrm>
          <a:off x="4557713" y="5829300"/>
          <a:ext cx="44227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19" imgW="2387600" imgH="431800" progId="Equation.DSMT4">
                  <p:embed/>
                </p:oleObj>
              </mc:Choice>
              <mc:Fallback>
                <p:oleObj name="Equation" r:id="rId19" imgW="2387600" imgH="431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5829300"/>
                        <a:ext cx="44227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2"/>
          <p:cNvGraphicFramePr>
            <a:graphicFrameLocks noChangeAspect="1"/>
          </p:cNvGraphicFramePr>
          <p:nvPr/>
        </p:nvGraphicFramePr>
        <p:xfrm>
          <a:off x="6457950" y="3114675"/>
          <a:ext cx="17748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21" imgW="787058" imgH="203112" progId="Equation.DSMT4">
                  <p:embed/>
                </p:oleObj>
              </mc:Choice>
              <mc:Fallback>
                <p:oleObj name="Equation" r:id="rId21" imgW="787058" imgH="203112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3114675"/>
                        <a:ext cx="17748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3851275" y="46529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第二层：</a:t>
            </a:r>
          </a:p>
        </p:txBody>
      </p:sp>
      <p:graphicFrame>
        <p:nvGraphicFramePr>
          <p:cNvPr id="23" name="Object 24"/>
          <p:cNvGraphicFramePr>
            <a:graphicFrameLocks noChangeAspect="1"/>
          </p:cNvGraphicFramePr>
          <p:nvPr/>
        </p:nvGraphicFramePr>
        <p:xfrm>
          <a:off x="5310188" y="4725988"/>
          <a:ext cx="25193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23" imgW="1294838" imgH="177723" progId="Equation.DSMT4">
                  <p:embed/>
                </p:oleObj>
              </mc:Choice>
              <mc:Fallback>
                <p:oleObj name="Equation" r:id="rId23" imgW="1294838" imgH="17772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188" y="4725988"/>
                        <a:ext cx="25193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/>
        </p:nvGraphicFramePr>
        <p:xfrm>
          <a:off x="4022725" y="5084763"/>
          <a:ext cx="41941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25" imgW="2095500" imgH="393700" progId="Equation.DSMT4">
                  <p:embed/>
                </p:oleObj>
              </mc:Choice>
              <mc:Fallback>
                <p:oleObj name="Equation" r:id="rId25" imgW="2095500" imgH="3937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5084763"/>
                        <a:ext cx="41941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6"/>
          <p:cNvGraphicFramePr>
            <a:graphicFrameLocks noChangeAspect="1"/>
          </p:cNvGraphicFramePr>
          <p:nvPr/>
        </p:nvGraphicFramePr>
        <p:xfrm>
          <a:off x="4713288" y="3779838"/>
          <a:ext cx="41433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27" imgW="2311400" imgH="431800" progId="Equation.DSMT4">
                  <p:embed/>
                </p:oleObj>
              </mc:Choice>
              <mc:Fallback>
                <p:oleObj name="Equation" r:id="rId27" imgW="2311400" imgH="431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3779838"/>
                        <a:ext cx="41433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/>
        </p:nvGraphicFramePr>
        <p:xfrm>
          <a:off x="3263900" y="6021388"/>
          <a:ext cx="12509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Equation" r:id="rId29" imgW="561877" imgH="200070" progId="Equation.DSMT4">
                  <p:embed/>
                </p:oleObj>
              </mc:Choice>
              <mc:Fallback>
                <p:oleObj name="Equation" r:id="rId29" imgW="561877" imgH="20007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6021388"/>
                        <a:ext cx="12509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3203575" y="2492375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2" grpId="0"/>
      <p:bldP spid="2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圆角矩形 59"/>
          <p:cNvSpPr>
            <a:spLocks noChangeArrowheads="1"/>
          </p:cNvSpPr>
          <p:nvPr/>
        </p:nvSpPr>
        <p:spPr bwMode="auto">
          <a:xfrm>
            <a:off x="287338" y="765175"/>
            <a:ext cx="8605837" cy="46736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smtClean="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431800" y="179388"/>
            <a:ext cx="2752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4.1.2 </a:t>
            </a:r>
            <a:r>
              <a:rPr kumimoji="1" lang="zh-CN" altLang="en-US" sz="2800">
                <a:latin typeface="Times New Roman" panose="02020603050405020304" pitchFamily="18" charset="0"/>
              </a:rPr>
              <a:t>等倾条纹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2238375" y="4446588"/>
            <a:ext cx="4724400" cy="6858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52575" y="2236788"/>
            <a:ext cx="6019800" cy="0"/>
            <a:chOff x="624" y="1296"/>
            <a:chExt cx="3792" cy="0"/>
          </a:xfrm>
        </p:grpSpPr>
        <p:sp>
          <p:nvSpPr>
            <p:cNvPr id="12357" name="Line 5"/>
            <p:cNvSpPr>
              <a:spLocks noChangeShapeType="1"/>
            </p:cNvSpPr>
            <p:nvPr/>
          </p:nvSpPr>
          <p:spPr bwMode="auto">
            <a:xfrm>
              <a:off x="3552" y="1296"/>
              <a:ext cx="86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8" name="Line 6"/>
            <p:cNvSpPr>
              <a:spLocks noChangeShapeType="1"/>
            </p:cNvSpPr>
            <p:nvPr/>
          </p:nvSpPr>
          <p:spPr bwMode="auto">
            <a:xfrm>
              <a:off x="624" y="1296"/>
              <a:ext cx="86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762375" y="2693988"/>
            <a:ext cx="1601788" cy="1981200"/>
            <a:chOff x="1968" y="1584"/>
            <a:chExt cx="1009" cy="1248"/>
          </a:xfrm>
        </p:grpSpPr>
        <p:sp>
          <p:nvSpPr>
            <p:cNvPr id="12346" name="Arc 8"/>
            <p:cNvSpPr>
              <a:spLocks/>
            </p:cNvSpPr>
            <p:nvPr/>
          </p:nvSpPr>
          <p:spPr bwMode="auto">
            <a:xfrm>
              <a:off x="2708" y="2210"/>
              <a:ext cx="269" cy="576"/>
            </a:xfrm>
            <a:custGeom>
              <a:avLst/>
              <a:gdLst>
                <a:gd name="T0" fmla="*/ 0 w 10095"/>
                <a:gd name="T1" fmla="*/ 0 h 21600"/>
                <a:gd name="T2" fmla="*/ 0 w 10095"/>
                <a:gd name="T3" fmla="*/ 0 h 21600"/>
                <a:gd name="T4" fmla="*/ 0 w 10095"/>
                <a:gd name="T5" fmla="*/ 0 h 21600"/>
                <a:gd name="T6" fmla="*/ 0 60000 65536"/>
                <a:gd name="T7" fmla="*/ 0 60000 65536"/>
                <a:gd name="T8" fmla="*/ 0 60000 65536"/>
                <a:gd name="T9" fmla="*/ 0 w 10095"/>
                <a:gd name="T10" fmla="*/ 0 h 21600"/>
                <a:gd name="T11" fmla="*/ 10095 w 1009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95" h="21600" fill="none" extrusionOk="0">
                  <a:moveTo>
                    <a:pt x="0" y="2504"/>
                  </a:moveTo>
                  <a:cubicBezTo>
                    <a:pt x="3109" y="860"/>
                    <a:pt x="6572" y="0"/>
                    <a:pt x="10089" y="0"/>
                  </a:cubicBezTo>
                </a:path>
                <a:path w="10095" h="21600" stroke="0" extrusionOk="0">
                  <a:moveTo>
                    <a:pt x="0" y="2504"/>
                  </a:moveTo>
                  <a:cubicBezTo>
                    <a:pt x="3109" y="860"/>
                    <a:pt x="6572" y="0"/>
                    <a:pt x="10089" y="0"/>
                  </a:cubicBezTo>
                  <a:lnTo>
                    <a:pt x="10095" y="21600"/>
                  </a:lnTo>
                  <a:lnTo>
                    <a:pt x="0" y="2504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7" name="Arc 9"/>
            <p:cNvSpPr>
              <a:spLocks/>
            </p:cNvSpPr>
            <p:nvPr/>
          </p:nvSpPr>
          <p:spPr bwMode="auto">
            <a:xfrm>
              <a:off x="1968" y="2256"/>
              <a:ext cx="251" cy="576"/>
            </a:xfrm>
            <a:custGeom>
              <a:avLst/>
              <a:gdLst>
                <a:gd name="T0" fmla="*/ 0 w 9421"/>
                <a:gd name="T1" fmla="*/ 0 h 21600"/>
                <a:gd name="T2" fmla="*/ 0 w 9421"/>
                <a:gd name="T3" fmla="*/ 0 h 21600"/>
                <a:gd name="T4" fmla="*/ 0 w 9421"/>
                <a:gd name="T5" fmla="*/ 0 h 21600"/>
                <a:gd name="T6" fmla="*/ 0 60000 65536"/>
                <a:gd name="T7" fmla="*/ 0 60000 65536"/>
                <a:gd name="T8" fmla="*/ 0 60000 65536"/>
                <a:gd name="T9" fmla="*/ 0 w 9421"/>
                <a:gd name="T10" fmla="*/ 0 h 21600"/>
                <a:gd name="T11" fmla="*/ 9421 w 94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21" h="21600" fill="none" extrusionOk="0">
                  <a:moveTo>
                    <a:pt x="-1" y="4"/>
                  </a:moveTo>
                  <a:cubicBezTo>
                    <a:pt x="147" y="1"/>
                    <a:pt x="295" y="-1"/>
                    <a:pt x="443" y="0"/>
                  </a:cubicBezTo>
                  <a:cubicBezTo>
                    <a:pt x="3541" y="0"/>
                    <a:pt x="6603" y="666"/>
                    <a:pt x="9420" y="1954"/>
                  </a:cubicBezTo>
                </a:path>
                <a:path w="9421" h="21600" stroke="0" extrusionOk="0">
                  <a:moveTo>
                    <a:pt x="-1" y="4"/>
                  </a:moveTo>
                  <a:cubicBezTo>
                    <a:pt x="147" y="1"/>
                    <a:pt x="295" y="-1"/>
                    <a:pt x="443" y="0"/>
                  </a:cubicBezTo>
                  <a:cubicBezTo>
                    <a:pt x="3541" y="0"/>
                    <a:pt x="6603" y="666"/>
                    <a:pt x="9420" y="1954"/>
                  </a:cubicBezTo>
                  <a:lnTo>
                    <a:pt x="443" y="21600"/>
                  </a:lnTo>
                  <a:lnTo>
                    <a:pt x="-1" y="4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348" name="Group 10"/>
            <p:cNvGrpSpPr>
              <a:grpSpLocks/>
            </p:cNvGrpSpPr>
            <p:nvPr/>
          </p:nvGrpSpPr>
          <p:grpSpPr bwMode="auto">
            <a:xfrm>
              <a:off x="1968" y="1584"/>
              <a:ext cx="1008" cy="1104"/>
              <a:chOff x="1968" y="1584"/>
              <a:chExt cx="1008" cy="1104"/>
            </a:xfrm>
          </p:grpSpPr>
          <p:sp>
            <p:nvSpPr>
              <p:cNvPr id="12349" name="Oval 11"/>
              <p:cNvSpPr>
                <a:spLocks noChangeArrowheads="1"/>
              </p:cNvSpPr>
              <p:nvPr/>
            </p:nvSpPr>
            <p:spPr bwMode="auto">
              <a:xfrm>
                <a:off x="2400" y="1824"/>
                <a:ext cx="96" cy="9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50" name="Line 12"/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528" cy="81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1" name="Line 13"/>
              <p:cNvSpPr>
                <a:spLocks noChangeShapeType="1"/>
              </p:cNvSpPr>
              <p:nvPr/>
            </p:nvSpPr>
            <p:spPr bwMode="auto">
              <a:xfrm flipV="1">
                <a:off x="2976" y="1824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2" name="Object 14"/>
              <p:cNvGraphicFramePr>
                <a:graphicFrameLocks noChangeAspect="1"/>
              </p:cNvGraphicFramePr>
              <p:nvPr/>
            </p:nvGraphicFramePr>
            <p:xfrm>
              <a:off x="2784" y="1968"/>
              <a:ext cx="10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59" name="Equation" r:id="rId3" imgW="165028" imgH="330057" progId="Equation.3">
                      <p:embed/>
                    </p:oleObj>
                  </mc:Choice>
                  <mc:Fallback>
                    <p:oleObj name="Equation" r:id="rId3" imgW="165028" imgH="330057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1968"/>
                            <a:ext cx="10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53" name="Line 15"/>
              <p:cNvSpPr>
                <a:spLocks noChangeShapeType="1"/>
              </p:cNvSpPr>
              <p:nvPr/>
            </p:nvSpPr>
            <p:spPr bwMode="auto">
              <a:xfrm flipH="1">
                <a:off x="1968" y="1920"/>
                <a:ext cx="48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4" name="Object 16"/>
              <p:cNvGraphicFramePr>
                <a:graphicFrameLocks noChangeAspect="1"/>
              </p:cNvGraphicFramePr>
              <p:nvPr/>
            </p:nvGraphicFramePr>
            <p:xfrm>
              <a:off x="2352" y="1584"/>
              <a:ext cx="18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60" name="Equation" r:id="rId5" imgW="291973" imgH="330057" progId="Equation.3">
                      <p:embed/>
                    </p:oleObj>
                  </mc:Choice>
                  <mc:Fallback>
                    <p:oleObj name="Equation" r:id="rId5" imgW="291973" imgH="330057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1584"/>
                            <a:ext cx="18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55" name="Line 17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356" name="Object 18"/>
              <p:cNvGraphicFramePr>
                <a:graphicFrameLocks noChangeAspect="1"/>
              </p:cNvGraphicFramePr>
              <p:nvPr/>
            </p:nvGraphicFramePr>
            <p:xfrm>
              <a:off x="2064" y="1968"/>
              <a:ext cx="10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61" name="Equation" r:id="rId7" imgW="165028" imgH="330057" progId="Equation.3">
                      <p:embed/>
                    </p:oleObj>
                  </mc:Choice>
                  <mc:Fallback>
                    <p:oleObj name="Equation" r:id="rId7" imgW="165028" imgH="330057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1968"/>
                            <a:ext cx="10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609975" y="4370388"/>
            <a:ext cx="1981200" cy="762000"/>
            <a:chOff x="1872" y="2640"/>
            <a:chExt cx="1248" cy="480"/>
          </a:xfrm>
        </p:grpSpPr>
        <p:sp>
          <p:nvSpPr>
            <p:cNvPr id="12344" name="Line 20"/>
            <p:cNvSpPr>
              <a:spLocks noChangeShapeType="1"/>
            </p:cNvSpPr>
            <p:nvPr/>
          </p:nvSpPr>
          <p:spPr bwMode="auto">
            <a:xfrm>
              <a:off x="2976" y="2640"/>
              <a:ext cx="144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5" name="Line 21"/>
            <p:cNvSpPr>
              <a:spLocks noChangeShapeType="1"/>
            </p:cNvSpPr>
            <p:nvPr/>
          </p:nvSpPr>
          <p:spPr bwMode="auto">
            <a:xfrm flipH="1">
              <a:off x="1872" y="2688"/>
              <a:ext cx="96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3381375" y="4370388"/>
            <a:ext cx="2438400" cy="762000"/>
            <a:chOff x="1728" y="2640"/>
            <a:chExt cx="1536" cy="480"/>
          </a:xfrm>
        </p:grpSpPr>
        <p:sp>
          <p:nvSpPr>
            <p:cNvPr id="12342" name="Line 23"/>
            <p:cNvSpPr>
              <a:spLocks noChangeShapeType="1"/>
            </p:cNvSpPr>
            <p:nvPr/>
          </p:nvSpPr>
          <p:spPr bwMode="auto">
            <a:xfrm flipV="1">
              <a:off x="3120" y="2688"/>
              <a:ext cx="144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3" name="Line 24"/>
            <p:cNvSpPr>
              <a:spLocks noChangeShapeType="1"/>
            </p:cNvSpPr>
            <p:nvPr/>
          </p:nvSpPr>
          <p:spPr bwMode="auto">
            <a:xfrm flipH="1" flipV="1">
              <a:off x="1728" y="2640"/>
              <a:ext cx="144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2009775" y="2236788"/>
            <a:ext cx="5181600" cy="2209800"/>
            <a:chOff x="864" y="1296"/>
            <a:chExt cx="3264" cy="1392"/>
          </a:xfrm>
        </p:grpSpPr>
        <p:sp>
          <p:nvSpPr>
            <p:cNvPr id="12338" name="Line 26"/>
            <p:cNvSpPr>
              <a:spLocks noChangeShapeType="1"/>
            </p:cNvSpPr>
            <p:nvPr/>
          </p:nvSpPr>
          <p:spPr bwMode="auto">
            <a:xfrm flipV="1">
              <a:off x="2976" y="1296"/>
              <a:ext cx="864" cy="139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27"/>
            <p:cNvSpPr>
              <a:spLocks noChangeShapeType="1"/>
            </p:cNvSpPr>
            <p:nvPr/>
          </p:nvSpPr>
          <p:spPr bwMode="auto">
            <a:xfrm flipV="1">
              <a:off x="3264" y="1296"/>
              <a:ext cx="864" cy="13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Line 28"/>
            <p:cNvSpPr>
              <a:spLocks noChangeShapeType="1"/>
            </p:cNvSpPr>
            <p:nvPr/>
          </p:nvSpPr>
          <p:spPr bwMode="auto">
            <a:xfrm flipH="1" flipV="1">
              <a:off x="1104" y="1296"/>
              <a:ext cx="864" cy="139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1" name="Line 29"/>
            <p:cNvSpPr>
              <a:spLocks noChangeShapeType="1"/>
            </p:cNvSpPr>
            <p:nvPr/>
          </p:nvSpPr>
          <p:spPr bwMode="auto">
            <a:xfrm flipH="1" flipV="1">
              <a:off x="864" y="1296"/>
              <a:ext cx="864" cy="13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2009775" y="1550988"/>
            <a:ext cx="5181600" cy="685800"/>
            <a:chOff x="864" y="864"/>
            <a:chExt cx="3264" cy="432"/>
          </a:xfrm>
        </p:grpSpPr>
        <p:sp>
          <p:nvSpPr>
            <p:cNvPr id="12334" name="Line 31"/>
            <p:cNvSpPr>
              <a:spLocks noChangeShapeType="1"/>
            </p:cNvSpPr>
            <p:nvPr/>
          </p:nvSpPr>
          <p:spPr bwMode="auto">
            <a:xfrm flipV="1">
              <a:off x="3840" y="864"/>
              <a:ext cx="288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5" name="Line 32"/>
            <p:cNvSpPr>
              <a:spLocks noChangeShapeType="1"/>
            </p:cNvSpPr>
            <p:nvPr/>
          </p:nvSpPr>
          <p:spPr bwMode="auto">
            <a:xfrm flipV="1">
              <a:off x="4128" y="864"/>
              <a:ext cx="0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6" name="Line 33"/>
            <p:cNvSpPr>
              <a:spLocks noChangeShapeType="1"/>
            </p:cNvSpPr>
            <p:nvPr/>
          </p:nvSpPr>
          <p:spPr bwMode="auto">
            <a:xfrm flipV="1">
              <a:off x="864" y="864"/>
              <a:ext cx="0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7" name="Line 34"/>
            <p:cNvSpPr>
              <a:spLocks noChangeShapeType="1"/>
            </p:cNvSpPr>
            <p:nvPr/>
          </p:nvSpPr>
          <p:spPr bwMode="auto">
            <a:xfrm flipH="1" flipV="1">
              <a:off x="864" y="864"/>
              <a:ext cx="240" cy="43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67" name="Oval 35"/>
          <p:cNvSpPr>
            <a:spLocks noChangeArrowheads="1"/>
          </p:cNvSpPr>
          <p:nvPr/>
        </p:nvSpPr>
        <p:spPr bwMode="auto">
          <a:xfrm>
            <a:off x="2009775" y="1017588"/>
            <a:ext cx="5181600" cy="9144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1476375" y="1322388"/>
            <a:ext cx="6261100" cy="317500"/>
            <a:chOff x="528" y="720"/>
            <a:chExt cx="3944" cy="200"/>
          </a:xfrm>
        </p:grpSpPr>
        <p:sp>
          <p:nvSpPr>
            <p:cNvPr id="12330" name="Oval 37"/>
            <p:cNvSpPr>
              <a:spLocks noChangeArrowheads="1"/>
            </p:cNvSpPr>
            <p:nvPr/>
          </p:nvSpPr>
          <p:spPr bwMode="auto">
            <a:xfrm>
              <a:off x="4128" y="8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31" name="Object 38"/>
            <p:cNvGraphicFramePr>
              <a:graphicFrameLocks noChangeAspect="1"/>
            </p:cNvGraphicFramePr>
            <p:nvPr/>
          </p:nvGraphicFramePr>
          <p:xfrm>
            <a:off x="4272" y="72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2" name="Equation" r:id="rId9" imgW="317225" imgH="317225" progId="Equation.3">
                    <p:embed/>
                  </p:oleObj>
                </mc:Choice>
                <mc:Fallback>
                  <p:oleObj name="Equation" r:id="rId9" imgW="317225" imgH="317225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2" name="Oval 39"/>
            <p:cNvSpPr>
              <a:spLocks noChangeArrowheads="1"/>
            </p:cNvSpPr>
            <p:nvPr/>
          </p:nvSpPr>
          <p:spPr bwMode="auto">
            <a:xfrm>
              <a:off x="768" y="8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33" name="Object 40"/>
            <p:cNvGraphicFramePr>
              <a:graphicFrameLocks noChangeAspect="1"/>
            </p:cNvGraphicFramePr>
            <p:nvPr/>
          </p:nvGraphicFramePr>
          <p:xfrm>
            <a:off x="528" y="72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3" name="公式" r:id="rId11" imgW="317225" imgH="317225" progId="Equation.3">
                    <p:embed/>
                  </p:oleObj>
                </mc:Choice>
                <mc:Fallback>
                  <p:oleObj name="公式" r:id="rId11" imgW="317225" imgH="317225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72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673" name="Oval 41"/>
          <p:cNvSpPr>
            <a:spLocks noChangeArrowheads="1"/>
          </p:cNvSpPr>
          <p:nvPr/>
        </p:nvSpPr>
        <p:spPr bwMode="auto">
          <a:xfrm>
            <a:off x="3152775" y="1169988"/>
            <a:ext cx="2971800" cy="5334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2771775" y="1169988"/>
            <a:ext cx="3810000" cy="3276600"/>
            <a:chOff x="3168" y="1680"/>
            <a:chExt cx="2400" cy="2064"/>
          </a:xfrm>
        </p:grpSpPr>
        <p:grpSp>
          <p:nvGrpSpPr>
            <p:cNvPr id="12325" name="Group 50"/>
            <p:cNvGrpSpPr>
              <a:grpSpLocks/>
            </p:cNvGrpSpPr>
            <p:nvPr/>
          </p:nvGrpSpPr>
          <p:grpSpPr bwMode="auto">
            <a:xfrm>
              <a:off x="3408" y="1824"/>
              <a:ext cx="1872" cy="1920"/>
              <a:chOff x="1584" y="768"/>
              <a:chExt cx="1872" cy="1920"/>
            </a:xfrm>
          </p:grpSpPr>
          <p:sp>
            <p:nvSpPr>
              <p:cNvPr id="12328" name="Line 51"/>
              <p:cNvSpPr>
                <a:spLocks noChangeShapeType="1"/>
              </p:cNvSpPr>
              <p:nvPr/>
            </p:nvSpPr>
            <p:spPr bwMode="auto">
              <a:xfrm flipV="1">
                <a:off x="2736" y="816"/>
                <a:ext cx="720" cy="1872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9" name="Line 52"/>
              <p:cNvSpPr>
                <a:spLocks noChangeShapeType="1"/>
              </p:cNvSpPr>
              <p:nvPr/>
            </p:nvSpPr>
            <p:spPr bwMode="auto">
              <a:xfrm flipH="1" flipV="1">
                <a:off x="1584" y="768"/>
                <a:ext cx="624" cy="1920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2326" name="Object 53"/>
            <p:cNvGraphicFramePr>
              <a:graphicFrameLocks noChangeAspect="1"/>
            </p:cNvGraphicFramePr>
            <p:nvPr/>
          </p:nvGraphicFramePr>
          <p:xfrm>
            <a:off x="5328" y="1680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4" name="Equation" r:id="rId13" imgW="380835" imgH="431613" progId="Equation.3">
                    <p:embed/>
                  </p:oleObj>
                </mc:Choice>
                <mc:Fallback>
                  <p:oleObj name="Equation" r:id="rId13" imgW="380835" imgH="431613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680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7" name="Object 54"/>
            <p:cNvGraphicFramePr>
              <a:graphicFrameLocks noChangeAspect="1"/>
            </p:cNvGraphicFramePr>
            <p:nvPr/>
          </p:nvGraphicFramePr>
          <p:xfrm>
            <a:off x="3168" y="1680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5" name="Equation" r:id="rId15" imgW="380835" imgH="431613" progId="Equation.3">
                    <p:embed/>
                  </p:oleObj>
                </mc:Choice>
                <mc:Fallback>
                  <p:oleObj name="Equation" r:id="rId15" imgW="380835" imgH="431613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680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4143375" y="3074988"/>
            <a:ext cx="882650" cy="1525587"/>
            <a:chOff x="144" y="2640"/>
            <a:chExt cx="556" cy="961"/>
          </a:xfrm>
        </p:grpSpPr>
        <p:grpSp>
          <p:nvGrpSpPr>
            <p:cNvPr id="12317" name="Group 56"/>
            <p:cNvGrpSpPr>
              <a:grpSpLocks/>
            </p:cNvGrpSpPr>
            <p:nvPr/>
          </p:nvGrpSpPr>
          <p:grpSpPr bwMode="auto">
            <a:xfrm>
              <a:off x="144" y="2640"/>
              <a:ext cx="528" cy="864"/>
              <a:chOff x="2208" y="1824"/>
              <a:chExt cx="528" cy="864"/>
            </a:xfrm>
          </p:grpSpPr>
          <p:sp>
            <p:nvSpPr>
              <p:cNvPr id="12322" name="Line 57"/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288" cy="816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3" name="Line 58"/>
              <p:cNvSpPr>
                <a:spLocks noChangeShapeType="1"/>
              </p:cNvSpPr>
              <p:nvPr/>
            </p:nvSpPr>
            <p:spPr bwMode="auto">
              <a:xfrm>
                <a:off x="2736" y="1824"/>
                <a:ext cx="0" cy="8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4" name="Line 59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40" cy="768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18" name="Group 60"/>
            <p:cNvGrpSpPr>
              <a:grpSpLocks/>
            </p:cNvGrpSpPr>
            <p:nvPr/>
          </p:nvGrpSpPr>
          <p:grpSpPr bwMode="auto">
            <a:xfrm>
              <a:off x="528" y="2832"/>
              <a:ext cx="115" cy="325"/>
              <a:chOff x="877" y="3413"/>
              <a:chExt cx="115" cy="325"/>
            </a:xfrm>
          </p:grpSpPr>
          <p:sp>
            <p:nvSpPr>
              <p:cNvPr id="12320" name="Rectangle 61"/>
              <p:cNvSpPr>
                <a:spLocks noChangeArrowheads="1"/>
              </p:cNvSpPr>
              <p:nvPr/>
            </p:nvSpPr>
            <p:spPr bwMode="auto">
              <a:xfrm>
                <a:off x="948" y="3413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i="1">
                    <a:latin typeface="Times New Roman" panose="02020603050405020304" pitchFamily="18" charset="0"/>
                  </a:rPr>
                  <a:t>'</a:t>
                </a:r>
                <a:endParaRPr kumimoji="1" lang="en-US" altLang="zh-CN" sz="2400" b="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1" name="Rectangle 62"/>
              <p:cNvSpPr>
                <a:spLocks noChangeArrowheads="1"/>
              </p:cNvSpPr>
              <p:nvPr/>
            </p:nvSpPr>
            <p:spPr bwMode="auto">
              <a:xfrm>
                <a:off x="877" y="3450"/>
                <a:ext cx="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3000" i="1">
                    <a:latin typeface="Times New Roman" panose="02020603050405020304" pitchFamily="18" charset="0"/>
                  </a:rPr>
                  <a:t>i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319" name="Arc 63"/>
            <p:cNvSpPr>
              <a:spLocks/>
            </p:cNvSpPr>
            <p:nvPr/>
          </p:nvSpPr>
          <p:spPr bwMode="auto">
            <a:xfrm>
              <a:off x="576" y="3216"/>
              <a:ext cx="124" cy="385"/>
            </a:xfrm>
            <a:custGeom>
              <a:avLst/>
              <a:gdLst>
                <a:gd name="T0" fmla="*/ 0 w 8843"/>
                <a:gd name="T1" fmla="*/ 0 h 21576"/>
                <a:gd name="T2" fmla="*/ 0 w 8843"/>
                <a:gd name="T3" fmla="*/ 0 h 21576"/>
                <a:gd name="T4" fmla="*/ 0 w 8843"/>
                <a:gd name="T5" fmla="*/ 0 h 21576"/>
                <a:gd name="T6" fmla="*/ 0 60000 65536"/>
                <a:gd name="T7" fmla="*/ 0 60000 65536"/>
                <a:gd name="T8" fmla="*/ 0 60000 65536"/>
                <a:gd name="T9" fmla="*/ 0 w 8843"/>
                <a:gd name="T10" fmla="*/ 0 h 21576"/>
                <a:gd name="T11" fmla="*/ 8843 w 8843"/>
                <a:gd name="T12" fmla="*/ 21576 h 21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43" h="21576" fill="none" extrusionOk="0">
                  <a:moveTo>
                    <a:pt x="0" y="1869"/>
                  </a:moveTo>
                  <a:cubicBezTo>
                    <a:pt x="2466" y="762"/>
                    <a:pt x="5118" y="128"/>
                    <a:pt x="7819" y="0"/>
                  </a:cubicBezTo>
                </a:path>
                <a:path w="8843" h="21576" stroke="0" extrusionOk="0">
                  <a:moveTo>
                    <a:pt x="0" y="1869"/>
                  </a:moveTo>
                  <a:cubicBezTo>
                    <a:pt x="2466" y="762"/>
                    <a:pt x="5118" y="128"/>
                    <a:pt x="7819" y="0"/>
                  </a:cubicBezTo>
                  <a:lnTo>
                    <a:pt x="8843" y="21576"/>
                  </a:lnTo>
                  <a:lnTo>
                    <a:pt x="0" y="1869"/>
                  </a:lnTo>
                  <a:close/>
                </a:path>
              </a:pathLst>
            </a:custGeom>
            <a:noFill/>
            <a:ln w="3810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239713" y="2936875"/>
            <a:ext cx="26289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楷体_GB2312"/>
                <a:cs typeface="楷体_GB2312"/>
              </a:rPr>
              <a:t>相同倾角的光在透镜的焦平面上会聚于同一圆环上， 故称“等倾条纹”</a:t>
            </a:r>
          </a:p>
        </p:txBody>
      </p:sp>
      <p:sp>
        <p:nvSpPr>
          <p:cNvPr id="69705" name="Rectangle 73"/>
          <p:cNvSpPr>
            <a:spLocks noChangeArrowheads="1"/>
          </p:cNvSpPr>
          <p:nvPr/>
        </p:nvSpPr>
        <p:spPr bwMode="auto">
          <a:xfrm>
            <a:off x="6119813" y="3897313"/>
            <a:ext cx="1993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>
                <a:latin typeface="Times New Roman" panose="02020603050405020304" pitchFamily="18" charset="0"/>
              </a:rPr>
              <a:t>&lt; </a:t>
            </a:r>
            <a:r>
              <a:rPr kumimoji="1" lang="en-US" altLang="zh-CN" i="1">
                <a:latin typeface="Times New Roman" panose="02020603050405020304" pitchFamily="18" charset="0"/>
              </a:rPr>
              <a:t>n </a:t>
            </a:r>
            <a:r>
              <a:rPr kumimoji="1" lang="en-US" altLang="zh-CN">
                <a:latin typeface="Times New Roman" panose="02020603050405020304" pitchFamily="18" charset="0"/>
              </a:rPr>
              <a:t>&gt;</a:t>
            </a:r>
            <a:r>
              <a:rPr kumimoji="1" lang="en-US" altLang="zh-CN" i="1">
                <a:latin typeface="Times New Roman" panose="02020603050405020304" pitchFamily="18" charset="0"/>
              </a:rPr>
              <a:t>n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306" name="Text Box 74"/>
          <p:cNvSpPr txBox="1">
            <a:spLocks noChangeArrowheads="1"/>
          </p:cNvSpPr>
          <p:nvPr/>
        </p:nvSpPr>
        <p:spPr bwMode="auto">
          <a:xfrm>
            <a:off x="8640763" y="640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26</a:t>
            </a:r>
            <a:endParaRPr lang="en-US" altLang="zh-CN" sz="1800" b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pic>
        <p:nvPicPr>
          <p:cNvPr id="27711" name="Picture 63" descr="111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373813" y="80963"/>
            <a:ext cx="2709862" cy="271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2" name="组合 4"/>
          <p:cNvGrpSpPr>
            <a:grpSpLocks/>
          </p:cNvGrpSpPr>
          <p:nvPr/>
        </p:nvGrpSpPr>
        <p:grpSpPr bwMode="auto">
          <a:xfrm>
            <a:off x="173038" y="5586413"/>
            <a:ext cx="8321675" cy="1125537"/>
            <a:chOff x="143926" y="368300"/>
            <a:chExt cx="8322212" cy="1124744"/>
          </a:xfrm>
        </p:grpSpPr>
        <p:graphicFrame>
          <p:nvGraphicFramePr>
            <p:cNvPr id="12309" name="Object 23"/>
            <p:cNvGraphicFramePr>
              <a:graphicFrameLocks noChangeAspect="1"/>
            </p:cNvGraphicFramePr>
            <p:nvPr/>
          </p:nvGraphicFramePr>
          <p:xfrm>
            <a:off x="1416051" y="501650"/>
            <a:ext cx="3279775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6" name="Equation" r:id="rId18" imgW="4000500" imgH="762000" progId="Equation.DSMT4">
                    <p:embed/>
                  </p:oleObj>
                </mc:Choice>
                <mc:Fallback>
                  <p:oleObj name="Equation" r:id="rId18" imgW="4000500" imgH="762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1" y="501650"/>
                          <a:ext cx="3279775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0" name="Object 24"/>
            <p:cNvGraphicFramePr>
              <a:graphicFrameLocks noChangeAspect="1"/>
            </p:cNvGraphicFramePr>
            <p:nvPr/>
          </p:nvGraphicFramePr>
          <p:xfrm>
            <a:off x="5078413" y="476250"/>
            <a:ext cx="398463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7" name="Equation" r:id="rId20" imgW="507780" imgH="342751" progId="Equation.DSMT4">
                    <p:embed/>
                  </p:oleObj>
                </mc:Choice>
                <mc:Fallback>
                  <p:oleObj name="Equation" r:id="rId20" imgW="507780" imgH="342751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413" y="476250"/>
                          <a:ext cx="398463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1" name="Object 25"/>
            <p:cNvGraphicFramePr>
              <a:graphicFrameLocks noChangeAspect="1"/>
            </p:cNvGraphicFramePr>
            <p:nvPr/>
          </p:nvGraphicFramePr>
          <p:xfrm>
            <a:off x="6132513" y="490538"/>
            <a:ext cx="211137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8" name="Equation" r:id="rId22" imgW="2908300" imgH="419100" progId="Equation.DSMT4">
                    <p:embed/>
                  </p:oleObj>
                </mc:Choice>
                <mc:Fallback>
                  <p:oleObj name="Equation" r:id="rId22" imgW="2908300" imgH="4191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2513" y="490538"/>
                          <a:ext cx="211137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2" name="Object 26"/>
            <p:cNvGraphicFramePr>
              <a:graphicFrameLocks noChangeAspect="1"/>
            </p:cNvGraphicFramePr>
            <p:nvPr/>
          </p:nvGraphicFramePr>
          <p:xfrm>
            <a:off x="6226030" y="1042214"/>
            <a:ext cx="2009905" cy="336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9" name="MathType 6.0 Equation" r:id="rId24" imgW="2768400" imgH="419040" progId="Equation.DSMT4">
                    <p:embed/>
                  </p:oleObj>
                </mc:Choice>
                <mc:Fallback>
                  <p:oleObj name="MathType 6.0 Equation" r:id="rId24" imgW="2768400" imgH="41904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6030" y="1042214"/>
                          <a:ext cx="2009905" cy="336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3" name="AutoShape 27"/>
            <p:cNvSpPr>
              <a:spLocks/>
            </p:cNvSpPr>
            <p:nvPr/>
          </p:nvSpPr>
          <p:spPr bwMode="auto">
            <a:xfrm>
              <a:off x="4757738" y="520700"/>
              <a:ext cx="111125" cy="738188"/>
            </a:xfrm>
            <a:prstGeom prst="leftBrace">
              <a:avLst>
                <a:gd name="adj1" fmla="val 5535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14" name="Object 37"/>
            <p:cNvGraphicFramePr>
              <a:graphicFrameLocks noChangeAspect="1"/>
            </p:cNvGraphicFramePr>
            <p:nvPr/>
          </p:nvGraphicFramePr>
          <p:xfrm>
            <a:off x="4865688" y="836613"/>
            <a:ext cx="1116013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70" name="Equation" r:id="rId26" imgW="1562100" imgH="762000" progId="Equation.DSMT4">
                    <p:embed/>
                  </p:oleObj>
                </mc:Choice>
                <mc:Fallback>
                  <p:oleObj name="Equation" r:id="rId26" imgW="1562100" imgH="7620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688" y="836613"/>
                          <a:ext cx="1116013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5" name="Rectangle 38"/>
            <p:cNvSpPr>
              <a:spLocks noChangeArrowheads="1"/>
            </p:cNvSpPr>
            <p:nvPr/>
          </p:nvSpPr>
          <p:spPr bwMode="auto">
            <a:xfrm>
              <a:off x="1265238" y="368300"/>
              <a:ext cx="7200900" cy="1116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pic>
          <p:nvPicPr>
            <p:cNvPr id="12316" name="Picture 34" descr="dove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26" y="413544"/>
              <a:ext cx="1077912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5"/>
                                        <p:tgtEl>
                                          <p:spTgt spid="6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9634" grpId="0" autoUpdateAnimBg="0"/>
      <p:bldP spid="69635" grpId="0" animBg="1"/>
      <p:bldP spid="69667" grpId="0" animBg="1"/>
      <p:bldP spid="69673" grpId="0" animBg="1"/>
      <p:bldP spid="69696" grpId="0" autoUpdateAnimBg="0"/>
      <p:bldP spid="69705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2000</Words>
  <Application>Microsoft Office PowerPoint</Application>
  <PresentationFormat>全屏显示(4:3)</PresentationFormat>
  <Paragraphs>430</Paragraphs>
  <Slides>36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Times New Roman</vt:lpstr>
      <vt:lpstr>宋体</vt:lpstr>
      <vt:lpstr>Arial</vt:lpstr>
      <vt:lpstr>Calibri</vt:lpstr>
      <vt:lpstr>楷体_GB2312</vt:lpstr>
      <vt:lpstr>Symbol</vt:lpstr>
      <vt:lpstr>Wingdings</vt:lpstr>
      <vt:lpstr>黑体</vt:lpstr>
      <vt:lpstr>方正书宋简体</vt:lpstr>
      <vt:lpstr>隶书</vt:lpstr>
      <vt:lpstr>默认设计模板</vt:lpstr>
      <vt:lpstr>MathType 6.0 Equation</vt:lpstr>
      <vt:lpstr>公式</vt:lpstr>
      <vt:lpstr>Equation</vt:lpstr>
      <vt:lpstr>位图图像</vt:lpstr>
      <vt:lpstr>画笔图片</vt:lpstr>
      <vt:lpstr>Microsoft 公式 3.0</vt:lpstr>
      <vt:lpstr>Clip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lrx</dc:creator>
  <cp:lastModifiedBy>Administrator</cp:lastModifiedBy>
  <cp:revision>372</cp:revision>
  <cp:lastPrinted>2020-11-16T09:22:50Z</cp:lastPrinted>
  <dcterms:created xsi:type="dcterms:W3CDTF">2006-09-12T05:05:27Z</dcterms:created>
  <dcterms:modified xsi:type="dcterms:W3CDTF">2022-10-30T07:26:06Z</dcterms:modified>
</cp:coreProperties>
</file>